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9" r:id="rId2"/>
    <p:sldId id="260" r:id="rId3"/>
    <p:sldId id="261" r:id="rId4"/>
    <p:sldId id="286" r:id="rId5"/>
    <p:sldId id="287" r:id="rId6"/>
    <p:sldId id="279" r:id="rId7"/>
    <p:sldId id="289" r:id="rId8"/>
    <p:sldId id="280" r:id="rId9"/>
    <p:sldId id="288" r:id="rId10"/>
    <p:sldId id="269" r:id="rId11"/>
    <p:sldId id="290" r:id="rId12"/>
    <p:sldId id="282" r:id="rId13"/>
  </p:sldIdLst>
  <p:sldSz cx="12192000" cy="6858000"/>
  <p:notesSz cx="6858000" cy="9144000"/>
  <p:embeddedFontLst>
    <p:embeddedFont>
      <p:font typeface="Calibri" pitchFamily="34" charset="0"/>
      <p:regular r:id="rId14"/>
      <p:bold r:id="rId15"/>
      <p:italic r:id="rId16"/>
      <p:boldItalic r:id="rId17"/>
    </p:embeddedFont>
    <p:embeddedFont>
      <p:font typeface="Calibri Light" pitchFamily="34" charset="0"/>
      <p:regular r:id="rId18"/>
      <p:italic r:id="rId19"/>
    </p:embeddedFont>
    <p:embeddedFont>
      <p:font typeface="微软雅黑 Light" pitchFamily="34" charset="-122"/>
      <p:regular r:id="rId20"/>
    </p:embeddedFont>
    <p:embeddedFont>
      <p:font typeface="Cambria Math" pitchFamily="18" charset="0"/>
      <p:regular r:id="rId21"/>
    </p:embeddedFont>
    <p:embeddedFont>
      <p:font typeface="微软雅黑" pitchFamily="34" charset="-122"/>
      <p:regular r:id="rId22"/>
      <p:bold r:id="rId23"/>
    </p:embeddedFont>
    <p:embeddedFont>
      <p:font typeface="等线" charset="-122"/>
      <p:regular r:id="rId24"/>
      <p:bold r:id="rId25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EAEAEA"/>
    <a:srgbClr val="44526F"/>
    <a:srgbClr val="F8F8F8"/>
    <a:srgbClr val="2F3950"/>
    <a:srgbClr val="1C222F"/>
    <a:srgbClr val="FF9409"/>
    <a:srgbClr val="C7020C"/>
    <a:srgbClr val="C91324"/>
    <a:srgbClr val="162F8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1" autoAdjust="0"/>
    <p:restoredTop sz="94660"/>
  </p:normalViewPr>
  <p:slideViewPr>
    <p:cSldViewPr snapToGrid="0">
      <p:cViewPr varScale="1">
        <p:scale>
          <a:sx n="53" d="100"/>
          <a:sy n="53" d="100"/>
        </p:scale>
        <p:origin x="-91" y="-37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5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68490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1426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/>
        </p:nvSpPr>
        <p:spPr>
          <a:xfrm>
            <a:off x="4318000" y="2971799"/>
            <a:ext cx="3556000" cy="2307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感谢您下载包图网平台上提供的</a:t>
            </a:r>
            <a:r>
              <a:rPr lang="en-US" altLang="zh-CN" sz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PPT</a:t>
            </a:r>
            <a:r>
              <a:rPr lang="zh-CN" altLang="en-US" sz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作品，为了您和包图网以及原创作者的利益，请勿复制、传播、销售，否则将承担法律责任！包图网将对作品进行维权，按照传播下载次数进行十倍的索取赔偿！</a:t>
            </a:r>
          </a:p>
          <a:p>
            <a:r>
              <a:rPr lang="en-US" altLang="zh-CN" sz="599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ibaotu.com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xStyles>
    <p:titleStyle>
      <a:lvl1pPr algn="l" defTabSz="914380" rtl="0" eaLnBrk="1" latinLnBrk="0" hangingPunct="1">
        <a:lnSpc>
          <a:spcPct val="90000"/>
        </a:lnSpc>
        <a:spcBef>
          <a:spcPct val="0"/>
        </a:spcBef>
        <a:buNone/>
        <a:defRPr sz="440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5" indent="-228595" algn="l" defTabSz="914380" rtl="0" eaLnBrk="1" latinLnBrk="0" hangingPunct="1">
        <a:lnSpc>
          <a:spcPct val="90000"/>
        </a:lnSpc>
        <a:spcBef>
          <a:spcPts val="999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5" indent="-228595" algn="l" defTabSz="91438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4" indent="-228595" algn="l" defTabSz="91438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4" indent="-228595" algn="l" defTabSz="91438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56" indent="-228595" algn="l" defTabSz="91438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44" indent="-228595" algn="l" defTabSz="91438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34" indent="-228595" algn="l" defTabSz="91438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25" indent="-228595" algn="l" defTabSz="91438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15" indent="-228595" algn="l" defTabSz="91438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8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90" algn="l" defTabSz="91438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80" algn="l" defTabSz="91438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70" algn="l" defTabSz="91438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9" algn="l" defTabSz="91438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9" algn="l" defTabSz="91438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9" algn="l" defTabSz="91438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30" algn="l" defTabSz="91438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18" algn="l" defTabSz="91438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bitcoinvietnamnews.com/blockchain-la-gi" TargetMode="External"/><Relationship Id="rId2" Type="http://schemas.openxmlformats.org/officeDocument/2006/relationships/hyperlink" Target="https://blockgeeks.com/guides/what-is-blockchain-technology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mlsdev.com/blog/the-future-of-the-blockchain-technology-use-cases-geographical-expansion-potential-risks-and-challenges" TargetMode="External"/><Relationship Id="rId4" Type="http://schemas.openxmlformats.org/officeDocument/2006/relationships/hyperlink" Target="https://blogtienao.com/blockchain-la-gi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microsoft.com/office/2007/relationships/hdphoto" Target="../media/hdphoto5.wdp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eg"/><Relationship Id="rId4" Type="http://schemas.openxmlformats.org/officeDocument/2006/relationships/image" Target="../media/image12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2914650"/>
            <a:ext cx="12264571" cy="3943350"/>
          </a:xfrm>
          <a:prstGeom prst="rect">
            <a:avLst/>
          </a:prstGeom>
          <a:solidFill>
            <a:srgbClr val="4452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236" y="493486"/>
            <a:ext cx="10341999" cy="5841998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969236" y="493486"/>
            <a:ext cx="10342000" cy="5841998"/>
          </a:xfrm>
          <a:prstGeom prst="rect">
            <a:avLst/>
          </a:prstGeom>
          <a:solidFill>
            <a:srgbClr val="44526F">
              <a:alpha val="49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TextBox 84"/>
          <p:cNvSpPr txBox="1"/>
          <p:nvPr/>
        </p:nvSpPr>
        <p:spPr>
          <a:xfrm>
            <a:off x="2437993" y="2292295"/>
            <a:ext cx="7181850" cy="147732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>
            <a:spAutoFit/>
          </a:bodyPr>
          <a:lstStyle/>
          <a:p>
            <a:pPr algn="ctr"/>
            <a:r>
              <a:rPr lang="en-US" altLang="zh-CN" sz="9600" dirty="0" smtClean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  <a:latin typeface="Calibri" panose="020F0502020204030204" pitchFamily="34" charset="0"/>
                <a:ea typeface="微软雅黑 Light" panose="020B0502040204020203" pitchFamily="34" charset="-122"/>
              </a:rPr>
              <a:t>BLOCKCHAIN</a:t>
            </a:r>
          </a:p>
        </p:txBody>
      </p:sp>
      <p:sp>
        <p:nvSpPr>
          <p:cNvPr id="10" name="TextBox 84"/>
          <p:cNvSpPr txBox="1"/>
          <p:nvPr/>
        </p:nvSpPr>
        <p:spPr>
          <a:xfrm>
            <a:off x="2099837" y="4427743"/>
            <a:ext cx="8064896" cy="110799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>
            <a:spAutoFit/>
          </a:bodyPr>
          <a:lstStyle/>
          <a:p>
            <a:pPr algn="ctr"/>
            <a:r>
              <a:rPr lang="en-US" altLang="zh-CN" dirty="0" smtClean="0">
                <a:solidFill>
                  <a:schemeClr val="bg1"/>
                </a:solidFill>
                <a:latin typeface="+mj-lt"/>
                <a:ea typeface="微软雅黑 Light" panose="020B0502040204020203" pitchFamily="34" charset="-122"/>
              </a:rPr>
              <a:t>NGUYỄN MINH LỘC</a:t>
            </a:r>
          </a:p>
          <a:p>
            <a:pPr algn="ctr"/>
            <a:r>
              <a:rPr lang="en-US" altLang="zh-CN" dirty="0" smtClean="0">
                <a:solidFill>
                  <a:schemeClr val="bg1"/>
                </a:solidFill>
                <a:latin typeface="+mj-lt"/>
                <a:ea typeface="微软雅黑 Light" panose="020B0502040204020203" pitchFamily="34" charset="-122"/>
              </a:rPr>
              <a:t>NGUYỄN TUẤN ĐẠT</a:t>
            </a:r>
          </a:p>
          <a:p>
            <a:pPr algn="ctr"/>
            <a:r>
              <a:rPr lang="en-US" altLang="zh-CN" dirty="0" smtClean="0">
                <a:solidFill>
                  <a:schemeClr val="bg1"/>
                </a:solidFill>
                <a:latin typeface="+mj-lt"/>
                <a:ea typeface="微软雅黑 Light" panose="020B0502040204020203" pitchFamily="34" charset="-122"/>
              </a:rPr>
              <a:t>DƯƠNG ĐÌNH TRUNG</a:t>
            </a:r>
          </a:p>
          <a:p>
            <a:pPr algn="ctr"/>
            <a:endParaRPr lang="en-US" altLang="zh-CN" dirty="0">
              <a:solidFill>
                <a:schemeClr val="bg1"/>
              </a:solidFill>
              <a:latin typeface="+mj-lt"/>
              <a:ea typeface="微软雅黑 Light" panose="020B0502040204020203" pitchFamily="34" charset="-122"/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5412205" y="5362598"/>
            <a:ext cx="144016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8954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425"/>
                            </p:stCondLst>
                            <p:childTnLst>
                              <p:par>
                                <p:cTn id="1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75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Káº¿t quáº£ hÃ¬nh áº£nh cho BLOCK CHAIN POTENTIAL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138" y="1784350"/>
            <a:ext cx="10753724" cy="2427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>
            <a:extLst>
              <a:ext uri="{FF2B5EF4-FFF2-40B4-BE49-F238E27FC236}">
                <a16:creationId xmlns="" xmlns:a16="http://schemas.microsoft.com/office/drawing/2014/main" id="{C9FE3F12-EF2B-4C2B-8DA1-3D9B6D947A7C}"/>
              </a:ext>
            </a:extLst>
          </p:cNvPr>
          <p:cNvSpPr txBox="1"/>
          <p:nvPr/>
        </p:nvSpPr>
        <p:spPr>
          <a:xfrm>
            <a:off x="4614631" y="250561"/>
            <a:ext cx="25373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600" b="1" dirty="0" smtClean="0">
                <a:solidFill>
                  <a:srgbClr val="44526F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POTENTIALS</a:t>
            </a:r>
            <a:endParaRPr lang="zh-CN" altLang="en-US" sz="3600" b="1" dirty="0">
              <a:solidFill>
                <a:srgbClr val="44526F"/>
              </a:solidFill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  <p:cxnSp>
        <p:nvCxnSpPr>
          <p:cNvPr id="5" name="íślíḋè-Straight Connector 22">
            <a:extLst>
              <a:ext uri="{FF2B5EF4-FFF2-40B4-BE49-F238E27FC236}">
                <a16:creationId xmlns="" xmlns:a16="http://schemas.microsoft.com/office/drawing/2014/main" id="{A984D98D-478D-40E1-A14C-F72A0B5373AC}"/>
              </a:ext>
            </a:extLst>
          </p:cNvPr>
          <p:cNvCxnSpPr/>
          <p:nvPr/>
        </p:nvCxnSpPr>
        <p:spPr>
          <a:xfrm>
            <a:off x="4470806" y="3325385"/>
            <a:ext cx="0" cy="314300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íślíḋè-Straight Connector 23">
            <a:extLst>
              <a:ext uri="{FF2B5EF4-FFF2-40B4-BE49-F238E27FC236}">
                <a16:creationId xmlns="" xmlns:a16="http://schemas.microsoft.com/office/drawing/2014/main" id="{7FD932C6-060A-4842-A5CB-5B6D8B0AE651}"/>
              </a:ext>
            </a:extLst>
          </p:cNvPr>
          <p:cNvCxnSpPr/>
          <p:nvPr/>
        </p:nvCxnSpPr>
        <p:spPr>
          <a:xfrm>
            <a:off x="7721194" y="3325385"/>
            <a:ext cx="0" cy="314300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5">
            <a:extLst>
              <a:ext uri="{FF2B5EF4-FFF2-40B4-BE49-F238E27FC236}">
                <a16:creationId xmlns="" xmlns:a16="http://schemas.microsoft.com/office/drawing/2014/main" id="{3BC74F72-DC93-4A02-9637-646AFF8A3F1B}"/>
              </a:ext>
            </a:extLst>
          </p:cNvPr>
          <p:cNvGrpSpPr/>
          <p:nvPr/>
        </p:nvGrpSpPr>
        <p:grpSpPr>
          <a:xfrm>
            <a:off x="1666547" y="4639881"/>
            <a:ext cx="2472789" cy="1815882"/>
            <a:chOff x="912798" y="2968640"/>
            <a:chExt cx="1735427" cy="1815882"/>
          </a:xfrm>
        </p:grpSpPr>
        <p:sp>
          <p:nvSpPr>
            <p:cNvPr id="10" name="îṣļîḑé-文本框 18">
              <a:extLst>
                <a:ext uri="{FF2B5EF4-FFF2-40B4-BE49-F238E27FC236}">
                  <a16:creationId xmlns="" xmlns:a16="http://schemas.microsoft.com/office/drawing/2014/main" id="{311B6834-3FEA-4052-A3A1-3381964A825A}"/>
                </a:ext>
              </a:extLst>
            </p:cNvPr>
            <p:cNvSpPr txBox="1"/>
            <p:nvPr/>
          </p:nvSpPr>
          <p:spPr>
            <a:xfrm>
              <a:off x="912799" y="2968640"/>
              <a:ext cx="1735426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2800" b="1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Calibri" panose="020F050202020403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NO DETAIL ORIENTATION </a:t>
              </a:r>
              <a:endParaRPr kumimoji="1" lang="zh-CN" altLang="en-US" sz="28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1" name="îṣļîḑé-文本框 19">
              <a:extLst>
                <a:ext uri="{FF2B5EF4-FFF2-40B4-BE49-F238E27FC236}">
                  <a16:creationId xmlns="" xmlns:a16="http://schemas.microsoft.com/office/drawing/2014/main" id="{3E8FD522-47A8-4AA5-A4C1-4F89119903D4}"/>
                </a:ext>
              </a:extLst>
            </p:cNvPr>
            <p:cNvSpPr txBox="1"/>
            <p:nvPr/>
          </p:nvSpPr>
          <p:spPr>
            <a:xfrm>
              <a:off x="912798" y="3394143"/>
              <a:ext cx="1735426" cy="3096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endPara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14" name="îṣļîḑé-文本框 12">
            <a:extLst>
              <a:ext uri="{FF2B5EF4-FFF2-40B4-BE49-F238E27FC236}">
                <a16:creationId xmlns="" xmlns:a16="http://schemas.microsoft.com/office/drawing/2014/main" id="{6E860CBA-1F18-4FC3-8583-FEB4646305F6}"/>
              </a:ext>
            </a:extLst>
          </p:cNvPr>
          <p:cNvSpPr txBox="1"/>
          <p:nvPr/>
        </p:nvSpPr>
        <p:spPr>
          <a:xfrm>
            <a:off x="5228288" y="4639881"/>
            <a:ext cx="192370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8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NEGATIVE PURPOSES</a:t>
            </a:r>
            <a:endParaRPr kumimoji="1" lang="zh-CN" altLang="en-US" sz="2800" b="1" dirty="0">
              <a:solidFill>
                <a:schemeClr val="tx2">
                  <a:lumMod val="60000"/>
                  <a:lumOff val="40000"/>
                </a:schemeClr>
              </a:solidFill>
              <a:latin typeface="Calibri" panose="020F050202020403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0" name="îṣļîḑé-文本框 7">
            <a:extLst>
              <a:ext uri="{FF2B5EF4-FFF2-40B4-BE49-F238E27FC236}">
                <a16:creationId xmlns="" xmlns:a16="http://schemas.microsoft.com/office/drawing/2014/main" id="{AB4B2E76-2AFA-4367-8BDA-10497D9D23EB}"/>
              </a:ext>
            </a:extLst>
          </p:cNvPr>
          <p:cNvSpPr txBox="1"/>
          <p:nvPr/>
        </p:nvSpPr>
        <p:spPr>
          <a:xfrm>
            <a:off x="8458558" y="4639881"/>
            <a:ext cx="260568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8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MANY </a:t>
            </a:r>
          </a:p>
          <a:p>
            <a:pPr algn="ctr"/>
            <a:r>
              <a:rPr kumimoji="1" lang="en-US" altLang="zh-CN" sz="28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EMPLOYMENTS</a:t>
            </a:r>
            <a:endParaRPr kumimoji="1" lang="zh-CN" altLang="en-US" sz="2800" b="1" dirty="0">
              <a:solidFill>
                <a:schemeClr val="tx2">
                  <a:lumMod val="60000"/>
                  <a:lumOff val="40000"/>
                </a:schemeClr>
              </a:solidFill>
              <a:latin typeface="Calibri" panose="020F050202020403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2491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="" xmlns:a16="http://schemas.microsoft.com/office/drawing/2014/main" id="{C9FE3F12-EF2B-4C2B-8DA1-3D9B6D947A7C}"/>
              </a:ext>
            </a:extLst>
          </p:cNvPr>
          <p:cNvSpPr txBox="1"/>
          <p:nvPr/>
        </p:nvSpPr>
        <p:spPr>
          <a:xfrm>
            <a:off x="4920678" y="250561"/>
            <a:ext cx="23506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600" b="1" dirty="0" smtClean="0">
                <a:solidFill>
                  <a:srgbClr val="44526F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REFRENCES</a:t>
            </a:r>
            <a:endParaRPr lang="zh-CN" altLang="en-US" sz="3600" b="1" dirty="0">
              <a:solidFill>
                <a:srgbClr val="44526F"/>
              </a:solidFill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86689" y="1439454"/>
            <a:ext cx="11818620" cy="415498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2400" dirty="0"/>
              <a:t>Bryan, Derek. “What is </a:t>
            </a:r>
            <a:r>
              <a:rPr lang="en-US" sz="2400" dirty="0" err="1"/>
              <a:t>Blockchain</a:t>
            </a:r>
            <a:r>
              <a:rPr lang="en-US" sz="2400" dirty="0"/>
              <a:t> Technology? A Step-by-Step Guide For Beginners”. Technology Futurist, 2019, </a:t>
            </a:r>
            <a:r>
              <a:rPr lang="en-US" sz="2400" dirty="0" smtClean="0"/>
              <a:t>	 </a:t>
            </a:r>
          </a:p>
          <a:p>
            <a:r>
              <a:rPr lang="en-US" sz="2400" dirty="0" smtClean="0"/>
              <a:t>         </a:t>
            </a:r>
            <a:r>
              <a:rPr lang="en-US" sz="2400" dirty="0">
                <a:hlinkClick r:id="rId2"/>
              </a:rPr>
              <a:t> https://blockgeeks.com/guides/what-is-blockchain-technology/</a:t>
            </a:r>
            <a:r>
              <a:rPr lang="en-US" sz="2400" dirty="0" smtClean="0"/>
              <a:t>, Accessed </a:t>
            </a:r>
            <a:r>
              <a:rPr lang="en-US" sz="2400" dirty="0"/>
              <a:t>May 5, 2019</a:t>
            </a:r>
            <a:r>
              <a:rPr lang="en-US" sz="2400" dirty="0" smtClean="0"/>
              <a:t>.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400" dirty="0" err="1"/>
              <a:t>Blockchain</a:t>
            </a:r>
            <a:r>
              <a:rPr lang="en-US" sz="2400" dirty="0"/>
              <a:t> la </a:t>
            </a:r>
            <a:r>
              <a:rPr lang="en-US" sz="2400" dirty="0" err="1"/>
              <a:t>gi</a:t>
            </a:r>
            <a:r>
              <a:rPr lang="en-US" sz="2400" dirty="0"/>
              <a:t>. </a:t>
            </a:r>
            <a:r>
              <a:rPr lang="en-US" sz="2400" dirty="0" err="1"/>
              <a:t>Kien</a:t>
            </a:r>
            <a:r>
              <a:rPr lang="en-US" sz="2400" dirty="0"/>
              <a:t> </a:t>
            </a:r>
            <a:r>
              <a:rPr lang="en-US" sz="2400" dirty="0" err="1"/>
              <a:t>thuc</a:t>
            </a:r>
            <a:r>
              <a:rPr lang="en-US" sz="2400" dirty="0"/>
              <a:t> </a:t>
            </a:r>
            <a:r>
              <a:rPr lang="en-US" sz="2400" dirty="0" err="1"/>
              <a:t>ve</a:t>
            </a:r>
            <a:r>
              <a:rPr lang="en-US" sz="2400" dirty="0"/>
              <a:t> </a:t>
            </a:r>
            <a:r>
              <a:rPr lang="en-US" sz="2400" dirty="0" err="1"/>
              <a:t>cong</a:t>
            </a:r>
            <a:r>
              <a:rPr lang="en-US" sz="2400" dirty="0"/>
              <a:t> </a:t>
            </a:r>
            <a:r>
              <a:rPr lang="en-US" sz="2400" dirty="0" err="1"/>
              <a:t>nghe</a:t>
            </a:r>
            <a:r>
              <a:rPr lang="en-US" sz="2400" dirty="0"/>
              <a:t> </a:t>
            </a:r>
            <a:r>
              <a:rPr lang="en-US" sz="2400" dirty="0" err="1"/>
              <a:t>chuoi</a:t>
            </a:r>
            <a:r>
              <a:rPr lang="en-US" sz="2400" dirty="0"/>
              <a:t> </a:t>
            </a:r>
            <a:r>
              <a:rPr lang="en-US" sz="2400" dirty="0" err="1"/>
              <a:t>khoi</a:t>
            </a:r>
            <a:r>
              <a:rPr lang="en-US" sz="2400" dirty="0"/>
              <a:t>”. </a:t>
            </a:r>
            <a:r>
              <a:rPr lang="en-US" sz="2400" dirty="0" err="1"/>
              <a:t>Bitcoin</a:t>
            </a:r>
            <a:r>
              <a:rPr lang="en-US" sz="2400" dirty="0"/>
              <a:t> Vietnam News, 2018</a:t>
            </a:r>
            <a:r>
              <a:rPr lang="en-US" sz="2400" dirty="0" smtClean="0"/>
              <a:t>,</a:t>
            </a:r>
          </a:p>
          <a:p>
            <a:r>
              <a:rPr lang="en-US" sz="2400" dirty="0" smtClean="0"/>
              <a:t>          </a:t>
            </a:r>
            <a:r>
              <a:rPr lang="en-US" sz="2400" dirty="0" smtClean="0">
                <a:hlinkClick r:id="rId3"/>
              </a:rPr>
              <a:t>https</a:t>
            </a:r>
            <a:r>
              <a:rPr lang="en-US" sz="2400" dirty="0">
                <a:hlinkClick r:id="rId3"/>
              </a:rPr>
              <a:t>://bitcoinvietnamnews.com/blockchain-la-gi</a:t>
            </a:r>
            <a:r>
              <a:rPr lang="en-US" sz="2400" dirty="0" smtClean="0"/>
              <a:t>, </a:t>
            </a:r>
            <a:r>
              <a:rPr lang="en-US" sz="2400" dirty="0"/>
              <a:t>Accessed May 5, </a:t>
            </a:r>
            <a:r>
              <a:rPr lang="en-US" sz="2400" dirty="0" smtClean="0"/>
              <a:t>2019 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400" dirty="0"/>
              <a:t>“</a:t>
            </a:r>
            <a:r>
              <a:rPr lang="en-US" sz="2400" dirty="0" err="1"/>
              <a:t>Blockchain</a:t>
            </a:r>
            <a:r>
              <a:rPr lang="en-US" sz="2400" dirty="0"/>
              <a:t> la </a:t>
            </a:r>
            <a:r>
              <a:rPr lang="en-US" sz="2400" dirty="0" err="1"/>
              <a:t>gi</a:t>
            </a:r>
            <a:r>
              <a:rPr lang="en-US" sz="2400" dirty="0"/>
              <a:t>? </a:t>
            </a:r>
            <a:r>
              <a:rPr lang="en-US" sz="2400" dirty="0" err="1"/>
              <a:t>Ung</a:t>
            </a:r>
            <a:r>
              <a:rPr lang="en-US" sz="2400" dirty="0"/>
              <a:t> dung </a:t>
            </a:r>
            <a:r>
              <a:rPr lang="en-US" sz="2400" dirty="0" err="1"/>
              <a:t>cua</a:t>
            </a:r>
            <a:r>
              <a:rPr lang="en-US" sz="2400" dirty="0"/>
              <a:t> </a:t>
            </a:r>
            <a:r>
              <a:rPr lang="en-US" sz="2400" dirty="0" err="1"/>
              <a:t>cong</a:t>
            </a:r>
            <a:r>
              <a:rPr lang="en-US" sz="2400" dirty="0"/>
              <a:t> </a:t>
            </a:r>
            <a:r>
              <a:rPr lang="en-US" sz="2400" dirty="0" err="1"/>
              <a:t>nghe</a:t>
            </a:r>
            <a:r>
              <a:rPr lang="en-US" sz="2400" dirty="0"/>
              <a:t> </a:t>
            </a:r>
            <a:r>
              <a:rPr lang="en-US" sz="2400" dirty="0" err="1"/>
              <a:t>chuoi</a:t>
            </a:r>
            <a:r>
              <a:rPr lang="en-US" sz="2400" dirty="0"/>
              <a:t> </a:t>
            </a:r>
            <a:r>
              <a:rPr lang="en-US" sz="2400" dirty="0" err="1"/>
              <a:t>khoi</a:t>
            </a:r>
            <a:r>
              <a:rPr lang="en-US" sz="2400" dirty="0"/>
              <a:t> </a:t>
            </a:r>
            <a:r>
              <a:rPr lang="en-US" sz="2400" dirty="0" err="1"/>
              <a:t>Blockchain</a:t>
            </a:r>
            <a:r>
              <a:rPr lang="en-US" sz="2400" dirty="0"/>
              <a:t>”, Blog </a:t>
            </a:r>
            <a:r>
              <a:rPr lang="en-US" sz="2400" dirty="0" err="1"/>
              <a:t>Tien</a:t>
            </a:r>
            <a:r>
              <a:rPr lang="en-US" sz="2400" dirty="0"/>
              <a:t> </a:t>
            </a:r>
            <a:r>
              <a:rPr lang="en-US" sz="2400" dirty="0" err="1"/>
              <a:t>Ao</a:t>
            </a:r>
            <a:r>
              <a:rPr lang="en-US" sz="2400" dirty="0"/>
              <a:t>, 2018, </a:t>
            </a:r>
            <a:r>
              <a:rPr lang="en-US" sz="2400" dirty="0" smtClean="0"/>
              <a:t>           		  		  </a:t>
            </a:r>
            <a:r>
              <a:rPr lang="en-US" sz="2400" dirty="0" smtClean="0">
                <a:hlinkClick r:id="rId4"/>
              </a:rPr>
              <a:t>https</a:t>
            </a:r>
            <a:r>
              <a:rPr lang="en-US" sz="2400" dirty="0">
                <a:hlinkClick r:id="rId4"/>
              </a:rPr>
              <a:t>://blogtienao.com/blockchain-la-gi/</a:t>
            </a:r>
            <a:r>
              <a:rPr lang="en-US" sz="2400" dirty="0"/>
              <a:t>, Accessed May 5, </a:t>
            </a:r>
            <a:r>
              <a:rPr lang="en-US" sz="2400" dirty="0" smtClean="0"/>
              <a:t>2019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400" dirty="0"/>
              <a:t>Maria </a:t>
            </a:r>
            <a:r>
              <a:rPr lang="en-US" sz="2400" dirty="0" err="1"/>
              <a:t>Redka</a:t>
            </a:r>
            <a:r>
              <a:rPr lang="en-US" sz="2400" dirty="0"/>
              <a:t>, “Future of the </a:t>
            </a:r>
            <a:r>
              <a:rPr lang="en-US" sz="2400" dirty="0" err="1"/>
              <a:t>Blockchain</a:t>
            </a:r>
            <a:r>
              <a:rPr lang="en-US" sz="2400" dirty="0"/>
              <a:t> Technology: Use Cases, Risks and Challenges”, </a:t>
            </a:r>
            <a:r>
              <a:rPr lang="en-US" sz="2400" dirty="0" err="1"/>
              <a:t>MLSDev</a:t>
            </a:r>
            <a:r>
              <a:rPr lang="en-US" sz="2400" dirty="0"/>
              <a:t>, 2018</a:t>
            </a:r>
            <a:r>
              <a:rPr lang="en-US" sz="2400" dirty="0" smtClean="0"/>
              <a:t>,</a:t>
            </a:r>
          </a:p>
          <a:p>
            <a:r>
              <a:rPr lang="en-US" sz="2400" dirty="0" smtClean="0"/>
              <a:t>	</a:t>
            </a:r>
            <a:r>
              <a:rPr lang="en-US" sz="2400" dirty="0">
                <a:hlinkClick r:id="rId5"/>
              </a:rPr>
              <a:t> https://mlsdev.com/blog/the-future-of-the-blockchain-technology-use-cases-geographical-expansion-potential-risks-and-challenges</a:t>
            </a:r>
            <a:r>
              <a:rPr lang="en-US" sz="2400" dirty="0"/>
              <a:t>,</a:t>
            </a:r>
            <a:r>
              <a:rPr lang="en-US" sz="2400" dirty="0" smtClean="0"/>
              <a:t>Accessed </a:t>
            </a:r>
            <a:r>
              <a:rPr lang="en-US" sz="2400" dirty="0"/>
              <a:t>May 5, 2019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749998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2914650"/>
            <a:ext cx="12264571" cy="3943350"/>
          </a:xfrm>
          <a:prstGeom prst="rect">
            <a:avLst/>
          </a:prstGeom>
          <a:solidFill>
            <a:srgbClr val="4452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533" b="7846"/>
          <a:stretch/>
        </p:blipFill>
        <p:spPr>
          <a:xfrm>
            <a:off x="961285" y="493486"/>
            <a:ext cx="10342000" cy="5841998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961285" y="493486"/>
            <a:ext cx="10342000" cy="5841998"/>
          </a:xfrm>
          <a:prstGeom prst="rect">
            <a:avLst/>
          </a:prstGeom>
          <a:solidFill>
            <a:srgbClr val="44526F">
              <a:alpha val="49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TextBox 84">
            <a:extLst>
              <a:ext uri="{FF2B5EF4-FFF2-40B4-BE49-F238E27FC236}">
                <a16:creationId xmlns="" xmlns:a16="http://schemas.microsoft.com/office/drawing/2014/main" id="{6F5B6EF6-C498-4D1C-BF0E-68669461A3B3}"/>
              </a:ext>
            </a:extLst>
          </p:cNvPr>
          <p:cNvSpPr txBox="1"/>
          <p:nvPr/>
        </p:nvSpPr>
        <p:spPr>
          <a:xfrm>
            <a:off x="2541360" y="3198743"/>
            <a:ext cx="7181850" cy="276998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>
            <a:spAutoFit/>
          </a:bodyPr>
          <a:lstStyle/>
          <a:p>
            <a:pPr algn="ctr"/>
            <a:r>
              <a:rPr lang="en-US" altLang="zh-CN" sz="6000" dirty="0" smtClean="0">
                <a:solidFill>
                  <a:schemeClr val="bg1"/>
                </a:solidFill>
                <a:latin typeface="Calibri" panose="020F0502020204030204" pitchFamily="34" charset="0"/>
                <a:ea typeface="微软雅黑 Light" panose="020B0502040204020203" pitchFamily="34" charset="-122"/>
              </a:rPr>
              <a:t>THANK YOU </a:t>
            </a:r>
          </a:p>
          <a:p>
            <a:pPr algn="ctr"/>
            <a:r>
              <a:rPr lang="en-US" altLang="zh-CN" sz="6000" dirty="0" smtClean="0">
                <a:solidFill>
                  <a:schemeClr val="bg1"/>
                </a:solidFill>
                <a:latin typeface="Calibri" panose="020F0502020204030204" pitchFamily="34" charset="0"/>
                <a:ea typeface="微软雅黑 Light" panose="020B0502040204020203" pitchFamily="34" charset="-122"/>
              </a:rPr>
              <a:t>FOR </a:t>
            </a:r>
          </a:p>
          <a:p>
            <a:pPr algn="ctr"/>
            <a:r>
              <a:rPr lang="en-US" altLang="zh-CN" sz="6000" dirty="0" smtClean="0">
                <a:solidFill>
                  <a:schemeClr val="bg1"/>
                </a:solidFill>
                <a:latin typeface="Calibri" panose="020F0502020204030204" pitchFamily="34" charset="0"/>
                <a:ea typeface="微软雅黑 Light" panose="020B0502040204020203" pitchFamily="34" charset="-122"/>
              </a:rPr>
              <a:t>YOUR LISTENING</a:t>
            </a:r>
            <a:endParaRPr lang="en-US" altLang="zh-CN" sz="6000" dirty="0">
              <a:solidFill>
                <a:schemeClr val="bg1"/>
              </a:solidFill>
              <a:latin typeface="Calibri" panose="020F0502020204030204" pitchFamily="34" charset="0"/>
              <a:ea typeface="微软雅黑 Light" panose="020B0502040204020203" pitchFamily="34" charset="-122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7797" y1="19457" x2="7864" y2="42986"/>
                        <a14:foregroundMark x1="17017" y1="34842" x2="18169" y2="65611"/>
                        <a14:foregroundMark x1="30237" y1="86425" x2="33220" y2="83258"/>
                        <a14:foregroundMark x1="37220" y1="41176" x2="36949" y2="73303"/>
                        <a14:foregroundMark x1="45831" y1="53846" x2="45831" y2="53846"/>
                        <a14:foregroundMark x1="53898" y1="52941" x2="53898" y2="52941"/>
                        <a14:foregroundMark x1="65153" y1="68326" x2="65153" y2="68326"/>
                        <a14:foregroundMark x1="74712" y1="65158" x2="74712" y2="65158"/>
                        <a14:foregroundMark x1="77966" y1="61086" x2="77966" y2="610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1585" y="746067"/>
            <a:ext cx="10058400" cy="1507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322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557107" cy="6858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0" y="0"/>
            <a:ext cx="4557107" cy="6858000"/>
          </a:xfrm>
          <a:prstGeom prst="rect">
            <a:avLst/>
          </a:prstGeom>
          <a:solidFill>
            <a:srgbClr val="44526F">
              <a:alpha val="49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5"/>
          <p:cNvSpPr>
            <a:spLocks/>
          </p:cNvSpPr>
          <p:nvPr/>
        </p:nvSpPr>
        <p:spPr bwMode="auto">
          <a:xfrm>
            <a:off x="1861169" y="2167704"/>
            <a:ext cx="4001074" cy="2897242"/>
          </a:xfrm>
          <a:custGeom>
            <a:avLst/>
            <a:gdLst>
              <a:gd name="T0" fmla="*/ 1531 w 4760"/>
              <a:gd name="T1" fmla="*/ 0 h 1417"/>
              <a:gd name="T2" fmla="*/ 0 w 4760"/>
              <a:gd name="T3" fmla="*/ 0 h 1417"/>
              <a:gd name="T4" fmla="*/ 0 w 4760"/>
              <a:gd name="T5" fmla="*/ 1417 h 1417"/>
              <a:gd name="T6" fmla="*/ 4760 w 4760"/>
              <a:gd name="T7" fmla="*/ 1417 h 1417"/>
              <a:gd name="T8" fmla="*/ 4760 w 4760"/>
              <a:gd name="T9" fmla="*/ 0 h 1417"/>
              <a:gd name="T10" fmla="*/ 3230 w 4760"/>
              <a:gd name="T11" fmla="*/ 0 h 14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760" h="1417">
                <a:moveTo>
                  <a:pt x="1531" y="0"/>
                </a:moveTo>
                <a:lnTo>
                  <a:pt x="0" y="0"/>
                </a:lnTo>
                <a:lnTo>
                  <a:pt x="0" y="1417"/>
                </a:lnTo>
                <a:lnTo>
                  <a:pt x="4760" y="1417"/>
                </a:lnTo>
                <a:lnTo>
                  <a:pt x="4760" y="0"/>
                </a:lnTo>
                <a:lnTo>
                  <a:pt x="3230" y="0"/>
                </a:lnTo>
              </a:path>
            </a:pathLst>
          </a:custGeom>
          <a:solidFill>
            <a:srgbClr val="44526F">
              <a:alpha val="89804"/>
            </a:srgbClr>
          </a:solidFill>
          <a:ln w="19050" cap="flat">
            <a:noFill/>
            <a:prstDash val="solid"/>
            <a:miter lim="800000"/>
            <a:headEnd/>
            <a:tailEnd/>
          </a:ln>
          <a:extLst/>
        </p:spPr>
        <p:txBody>
          <a:bodyPr vert="horz" wrap="square" lIns="91435" tIns="45717" rIns="91435" bIns="45717" numCol="1" anchor="t" anchorCtr="0" compatLnSpc="1">
            <a:prstTxWarp prst="textNoShape">
              <a:avLst/>
            </a:prstTxWarp>
          </a:bodyPr>
          <a:lstStyle/>
          <a:p>
            <a:endParaRPr lang="zh-CN" altLang="en-US" sz="20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Freeform 5"/>
          <p:cNvSpPr>
            <a:spLocks/>
          </p:cNvSpPr>
          <p:nvPr/>
        </p:nvSpPr>
        <p:spPr bwMode="auto">
          <a:xfrm rot="5400000">
            <a:off x="-88628" y="2716229"/>
            <a:ext cx="3458942" cy="1800200"/>
          </a:xfrm>
          <a:custGeom>
            <a:avLst/>
            <a:gdLst>
              <a:gd name="T0" fmla="*/ 1531 w 4760"/>
              <a:gd name="T1" fmla="*/ 0 h 1417"/>
              <a:gd name="T2" fmla="*/ 0 w 4760"/>
              <a:gd name="T3" fmla="*/ 0 h 1417"/>
              <a:gd name="T4" fmla="*/ 0 w 4760"/>
              <a:gd name="T5" fmla="*/ 1417 h 1417"/>
              <a:gd name="T6" fmla="*/ 4760 w 4760"/>
              <a:gd name="T7" fmla="*/ 1417 h 1417"/>
              <a:gd name="T8" fmla="*/ 4760 w 4760"/>
              <a:gd name="T9" fmla="*/ 0 h 1417"/>
              <a:gd name="T10" fmla="*/ 3230 w 4760"/>
              <a:gd name="T11" fmla="*/ 0 h 14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760" h="1417">
                <a:moveTo>
                  <a:pt x="1531" y="0"/>
                </a:moveTo>
                <a:lnTo>
                  <a:pt x="0" y="0"/>
                </a:lnTo>
                <a:lnTo>
                  <a:pt x="0" y="1417"/>
                </a:lnTo>
                <a:lnTo>
                  <a:pt x="4760" y="1417"/>
                </a:lnTo>
                <a:lnTo>
                  <a:pt x="4760" y="0"/>
                </a:lnTo>
                <a:lnTo>
                  <a:pt x="3230" y="0"/>
                </a:lnTo>
              </a:path>
            </a:pathLst>
          </a:custGeom>
          <a:noFill/>
          <a:ln w="28575" cap="flat">
            <a:solidFill>
              <a:schemeClr val="bg1"/>
            </a:solidFill>
            <a:prstDash val="solid"/>
            <a:miter lim="800000"/>
            <a:headEnd/>
            <a:tailEnd/>
          </a:ln>
          <a:extLst/>
        </p:spPr>
        <p:txBody>
          <a:bodyPr vert="horz" wrap="square" lIns="91435" tIns="45717" rIns="91435" bIns="45717" numCol="1" anchor="t" anchorCtr="0" compatLnSpc="1">
            <a:prstTxWarp prst="textNoShape">
              <a:avLst/>
            </a:prstTxWarp>
          </a:bodyPr>
          <a:lstStyle/>
          <a:p>
            <a:endParaRPr lang="zh-CN" altLang="en-US" sz="20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8053852" y="1908826"/>
            <a:ext cx="1127232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b="1" dirty="0" smtClean="0">
                <a:solidFill>
                  <a:srgbClr val="44526F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ORIGIN</a:t>
            </a:r>
            <a:endParaRPr lang="en-US" altLang="zh-CN" sz="2400" b="1" dirty="0">
              <a:solidFill>
                <a:srgbClr val="44526F"/>
              </a:solidFill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  <p:sp>
        <p:nvSpPr>
          <p:cNvPr id="7" name="圆角矩形 6"/>
          <p:cNvSpPr/>
          <p:nvPr/>
        </p:nvSpPr>
        <p:spPr bwMode="auto">
          <a:xfrm>
            <a:off x="7070368" y="1820980"/>
            <a:ext cx="714280" cy="588896"/>
          </a:xfrm>
          <a:prstGeom prst="roundRect">
            <a:avLst/>
          </a:prstGeom>
          <a:solidFill>
            <a:srgbClr val="44526F"/>
          </a:solidFill>
          <a:ln w="38100">
            <a:solidFill>
              <a:schemeClr val="bg1"/>
            </a:solidFill>
          </a:ln>
          <a:effectLst>
            <a:outerShdw blurRad="203200" dist="88900" dir="8100000" sx="102000" sy="102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dirty="0">
                <a:solidFill>
                  <a:schemeClr val="bg1"/>
                </a:solidFill>
                <a:latin typeface="Calibri" panose="020F0502020204030204" pitchFamily="34" charset="0"/>
                <a:cs typeface="+mn-ea"/>
                <a:sym typeface="+mn-lt"/>
              </a:rPr>
              <a:t>01</a:t>
            </a:r>
            <a:endParaRPr lang="zh-CN" altLang="en-US" sz="2800" dirty="0">
              <a:solidFill>
                <a:schemeClr val="bg1"/>
              </a:solidFill>
              <a:latin typeface="Calibri" panose="020F0502020204030204" pitchFamily="34" charset="0"/>
              <a:cs typeface="+mn-ea"/>
              <a:sym typeface="+mn-lt"/>
            </a:endParaRPr>
          </a:p>
        </p:txBody>
      </p:sp>
      <p:sp>
        <p:nvSpPr>
          <p:cNvPr id="8" name="TextBox 148"/>
          <p:cNvSpPr txBox="1"/>
          <p:nvPr/>
        </p:nvSpPr>
        <p:spPr>
          <a:xfrm>
            <a:off x="1302899" y="2884537"/>
            <a:ext cx="51176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cap="all" dirty="0">
                <a:solidFill>
                  <a:schemeClr val="bg1"/>
                </a:solidFill>
                <a:latin typeface="Calibri" panose="020F0502020204030204" pitchFamily="34" charset="0"/>
                <a:ea typeface="Cambria Math" panose="02040503050406030204" pitchFamily="18" charset="0"/>
                <a:cs typeface="+mn-ea"/>
                <a:sym typeface="+mn-lt"/>
              </a:rPr>
              <a:t>contents</a:t>
            </a:r>
            <a:endParaRPr lang="zh-CN" altLang="en-US" sz="7200" cap="all" dirty="0">
              <a:solidFill>
                <a:schemeClr val="bg1"/>
              </a:solidFill>
              <a:latin typeface="Calibri" panose="020F0502020204030204" pitchFamily="34" charset="0"/>
              <a:cs typeface="+mn-ea"/>
              <a:sym typeface="+mn-lt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8053852" y="2881343"/>
            <a:ext cx="3416320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b="1" dirty="0" smtClean="0">
                <a:solidFill>
                  <a:srgbClr val="44526F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DEVELOPMENT HISTORY	</a:t>
            </a:r>
            <a:endParaRPr lang="zh-CN" altLang="en-US" sz="2400" b="1" dirty="0">
              <a:solidFill>
                <a:srgbClr val="44526F"/>
              </a:solidFill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0" name="圆角矩形 9"/>
          <p:cNvSpPr/>
          <p:nvPr/>
        </p:nvSpPr>
        <p:spPr bwMode="auto">
          <a:xfrm>
            <a:off x="7070368" y="2793497"/>
            <a:ext cx="714280" cy="588896"/>
          </a:xfrm>
          <a:prstGeom prst="roundRect">
            <a:avLst/>
          </a:prstGeom>
          <a:solidFill>
            <a:srgbClr val="44526F"/>
          </a:solidFill>
          <a:ln w="38100">
            <a:solidFill>
              <a:schemeClr val="bg1"/>
            </a:solidFill>
          </a:ln>
          <a:effectLst>
            <a:outerShdw blurRad="203200" dist="88900" dir="8100000" sx="102000" sy="102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dirty="0">
                <a:solidFill>
                  <a:schemeClr val="bg1"/>
                </a:solidFill>
                <a:latin typeface="Calibri" panose="020F0502020204030204" pitchFamily="34" charset="0"/>
                <a:cs typeface="+mn-ea"/>
                <a:sym typeface="+mn-lt"/>
              </a:rPr>
              <a:t>02</a:t>
            </a:r>
            <a:endParaRPr lang="zh-CN" altLang="en-US" sz="2800" dirty="0">
              <a:solidFill>
                <a:schemeClr val="bg1"/>
              </a:solidFill>
              <a:latin typeface="Calibri" panose="020F0502020204030204" pitchFamily="34" charset="0"/>
              <a:cs typeface="+mn-ea"/>
              <a:sym typeface="+mn-lt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053852" y="3854034"/>
            <a:ext cx="2024913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b="1" dirty="0" smtClean="0">
                <a:solidFill>
                  <a:srgbClr val="44526F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APPLICATIONS</a:t>
            </a:r>
            <a:endParaRPr lang="zh-CN" altLang="en-US" sz="2400" b="1" dirty="0">
              <a:solidFill>
                <a:srgbClr val="44526F"/>
              </a:solidFill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2" name="圆角矩形 11"/>
          <p:cNvSpPr/>
          <p:nvPr/>
        </p:nvSpPr>
        <p:spPr bwMode="auto">
          <a:xfrm>
            <a:off x="7070368" y="3766188"/>
            <a:ext cx="714280" cy="588896"/>
          </a:xfrm>
          <a:prstGeom prst="roundRect">
            <a:avLst/>
          </a:prstGeom>
          <a:solidFill>
            <a:srgbClr val="44526F"/>
          </a:solidFill>
          <a:ln w="38100">
            <a:solidFill>
              <a:schemeClr val="bg1"/>
            </a:solidFill>
          </a:ln>
          <a:effectLst>
            <a:outerShdw blurRad="203200" dist="88900" dir="8100000" sx="102000" sy="102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dirty="0">
                <a:solidFill>
                  <a:schemeClr val="bg1"/>
                </a:solidFill>
                <a:latin typeface="Calibri" panose="020F0502020204030204" pitchFamily="34" charset="0"/>
                <a:cs typeface="+mn-ea"/>
                <a:sym typeface="+mn-lt"/>
              </a:rPr>
              <a:t>03</a:t>
            </a:r>
            <a:endParaRPr lang="zh-CN" altLang="en-US" sz="2800" dirty="0">
              <a:solidFill>
                <a:schemeClr val="bg1"/>
              </a:solidFill>
              <a:latin typeface="Calibri" panose="020F0502020204030204" pitchFamily="34" charset="0"/>
              <a:cs typeface="+mn-ea"/>
              <a:sym typeface="+mn-lt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8053852" y="4798150"/>
            <a:ext cx="1750479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b="1" dirty="0" smtClean="0">
                <a:solidFill>
                  <a:srgbClr val="44526F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POTENTIALS</a:t>
            </a:r>
            <a:endParaRPr lang="zh-CN" altLang="en-US" sz="2400" b="1" dirty="0">
              <a:solidFill>
                <a:srgbClr val="44526F"/>
              </a:solidFill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4" name="圆角矩形 13"/>
          <p:cNvSpPr/>
          <p:nvPr/>
        </p:nvSpPr>
        <p:spPr bwMode="auto">
          <a:xfrm>
            <a:off x="7070368" y="4710304"/>
            <a:ext cx="714280" cy="588896"/>
          </a:xfrm>
          <a:prstGeom prst="roundRect">
            <a:avLst/>
          </a:prstGeom>
          <a:solidFill>
            <a:srgbClr val="44526F"/>
          </a:solidFill>
          <a:ln w="38100">
            <a:solidFill>
              <a:schemeClr val="bg1"/>
            </a:solidFill>
          </a:ln>
          <a:effectLst>
            <a:outerShdw blurRad="203200" dist="88900" dir="8100000" sx="102000" sy="102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dirty="0">
                <a:solidFill>
                  <a:schemeClr val="bg1"/>
                </a:solidFill>
                <a:latin typeface="Calibri" panose="020F0502020204030204" pitchFamily="34" charset="0"/>
                <a:cs typeface="+mn-ea"/>
                <a:sym typeface="+mn-lt"/>
              </a:rPr>
              <a:t>04</a:t>
            </a:r>
            <a:endParaRPr lang="zh-CN" altLang="en-US" sz="2800" dirty="0">
              <a:solidFill>
                <a:schemeClr val="bg1"/>
              </a:solidFill>
              <a:latin typeface="Calibri" panose="020F0502020204030204" pitchFamily="34" charset="0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74851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000"/>
                            </p:stCondLst>
                            <p:childTnLst>
                              <p:par>
                                <p:cTn id="47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500"/>
                            </p:stCondLst>
                            <p:childTnLst>
                              <p:par>
                                <p:cTn id="5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/>
      <p:bldP spid="7" grpId="0" animBg="1"/>
      <p:bldP spid="8" grpId="0"/>
      <p:bldP spid="9" grpId="0"/>
      <p:bldP spid="10" grpId="0" animBg="1"/>
      <p:bldP spid="11" grpId="0"/>
      <p:bldP spid="12" grpId="0" animBg="1"/>
      <p:bldP spid="13" grpId="0"/>
      <p:bldP spid="1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平行四边形 9">
            <a:extLst>
              <a:ext uri="{FF2B5EF4-FFF2-40B4-BE49-F238E27FC236}">
                <a16:creationId xmlns="" xmlns:a16="http://schemas.microsoft.com/office/drawing/2014/main" id="{F39C7971-0BDE-4D65-A4BE-30667A2183BE}"/>
              </a:ext>
            </a:extLst>
          </p:cNvPr>
          <p:cNvSpPr/>
          <p:nvPr/>
        </p:nvSpPr>
        <p:spPr>
          <a:xfrm>
            <a:off x="6207547" y="-14343"/>
            <a:ext cx="5664629" cy="6858000"/>
          </a:xfrm>
          <a:prstGeom prst="parallelogram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0748" y="-14343"/>
            <a:ext cx="6531428" cy="6858000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="" xmlns:a16="http://schemas.microsoft.com/office/drawing/2014/main" id="{AF9EC749-2D2A-49FA-970C-89907DBF9848}"/>
              </a:ext>
            </a:extLst>
          </p:cNvPr>
          <p:cNvSpPr/>
          <p:nvPr/>
        </p:nvSpPr>
        <p:spPr>
          <a:xfrm>
            <a:off x="-241159" y="9365064"/>
            <a:ext cx="3496825" cy="1728316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11" name="平行四边形 9">
            <a:extLst>
              <a:ext uri="{FF2B5EF4-FFF2-40B4-BE49-F238E27FC236}">
                <a16:creationId xmlns="" xmlns:a16="http://schemas.microsoft.com/office/drawing/2014/main" id="{5A0EA555-F680-4516-B522-C62179AE8011}"/>
              </a:ext>
            </a:extLst>
          </p:cNvPr>
          <p:cNvSpPr/>
          <p:nvPr/>
        </p:nvSpPr>
        <p:spPr>
          <a:xfrm>
            <a:off x="8384765" y="2625423"/>
            <a:ext cx="2949260" cy="4192823"/>
          </a:xfrm>
          <a:custGeom>
            <a:avLst/>
            <a:gdLst>
              <a:gd name="connsiteX0" fmla="*/ 0 w 2088232"/>
              <a:gd name="connsiteY0" fmla="*/ 2579840 h 2579840"/>
              <a:gd name="connsiteX1" fmla="*/ 522058 w 2088232"/>
              <a:gd name="connsiteY1" fmla="*/ 0 h 2579840"/>
              <a:gd name="connsiteX2" fmla="*/ 2088232 w 2088232"/>
              <a:gd name="connsiteY2" fmla="*/ 0 h 2579840"/>
              <a:gd name="connsiteX3" fmla="*/ 1566174 w 2088232"/>
              <a:gd name="connsiteY3" fmla="*/ 2579840 h 2579840"/>
              <a:gd name="connsiteX4" fmla="*/ 0 w 2088232"/>
              <a:gd name="connsiteY4" fmla="*/ 2579840 h 2579840"/>
              <a:gd name="connsiteX0" fmla="*/ 0 w 2211945"/>
              <a:gd name="connsiteY0" fmla="*/ 3133859 h 3133859"/>
              <a:gd name="connsiteX1" fmla="*/ 522058 w 2211945"/>
              <a:gd name="connsiteY1" fmla="*/ 554019 h 3133859"/>
              <a:gd name="connsiteX2" fmla="*/ 2211945 w 2211945"/>
              <a:gd name="connsiteY2" fmla="*/ 0 h 3133859"/>
              <a:gd name="connsiteX3" fmla="*/ 1566174 w 2211945"/>
              <a:gd name="connsiteY3" fmla="*/ 3133859 h 3133859"/>
              <a:gd name="connsiteX4" fmla="*/ 0 w 2211945"/>
              <a:gd name="connsiteY4" fmla="*/ 3133859 h 3133859"/>
              <a:gd name="connsiteX0" fmla="*/ 0 w 2211945"/>
              <a:gd name="connsiteY0" fmla="*/ 3133859 h 3133859"/>
              <a:gd name="connsiteX1" fmla="*/ 618877 w 2211945"/>
              <a:gd name="connsiteY1" fmla="*/ 91440 h 3133859"/>
              <a:gd name="connsiteX2" fmla="*/ 2211945 w 2211945"/>
              <a:gd name="connsiteY2" fmla="*/ 0 h 3133859"/>
              <a:gd name="connsiteX3" fmla="*/ 1566174 w 2211945"/>
              <a:gd name="connsiteY3" fmla="*/ 3133859 h 3133859"/>
              <a:gd name="connsiteX4" fmla="*/ 0 w 2211945"/>
              <a:gd name="connsiteY4" fmla="*/ 3133859 h 3133859"/>
              <a:gd name="connsiteX0" fmla="*/ 0 w 2211945"/>
              <a:gd name="connsiteY0" fmla="*/ 3144617 h 3144617"/>
              <a:gd name="connsiteX1" fmla="*/ 645772 w 2211945"/>
              <a:gd name="connsiteY1" fmla="*/ 0 h 3144617"/>
              <a:gd name="connsiteX2" fmla="*/ 2211945 w 2211945"/>
              <a:gd name="connsiteY2" fmla="*/ 10758 h 3144617"/>
              <a:gd name="connsiteX3" fmla="*/ 1566174 w 2211945"/>
              <a:gd name="connsiteY3" fmla="*/ 3144617 h 3144617"/>
              <a:gd name="connsiteX4" fmla="*/ 0 w 2211945"/>
              <a:gd name="connsiteY4" fmla="*/ 3144617 h 31446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11945" h="3144617">
                <a:moveTo>
                  <a:pt x="0" y="3144617"/>
                </a:moveTo>
                <a:lnTo>
                  <a:pt x="645772" y="0"/>
                </a:lnTo>
                <a:lnTo>
                  <a:pt x="2211945" y="10758"/>
                </a:lnTo>
                <a:lnTo>
                  <a:pt x="1566174" y="3144617"/>
                </a:lnTo>
                <a:lnTo>
                  <a:pt x="0" y="3144617"/>
                </a:lnTo>
                <a:close/>
              </a:path>
            </a:pathLst>
          </a:custGeom>
          <a:solidFill>
            <a:srgbClr val="44526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latin typeface="Calibri" panose="020F0502020204030204" pitchFamily="34" charset="0"/>
            </a:endParaRPr>
          </a:p>
        </p:txBody>
      </p:sp>
      <p:cxnSp>
        <p:nvCxnSpPr>
          <p:cNvPr id="12" name="直接连接符 3">
            <a:extLst>
              <a:ext uri="{FF2B5EF4-FFF2-40B4-BE49-F238E27FC236}">
                <a16:creationId xmlns="" xmlns:a16="http://schemas.microsoft.com/office/drawing/2014/main" id="{9FB72A68-75E2-4054-83EE-7A16AF4288A3}"/>
              </a:ext>
            </a:extLst>
          </p:cNvPr>
          <p:cNvCxnSpPr/>
          <p:nvPr/>
        </p:nvCxnSpPr>
        <p:spPr>
          <a:xfrm flipH="1">
            <a:off x="8223771" y="-329759"/>
            <a:ext cx="1632181" cy="7968885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平行四边形 9">
            <a:extLst>
              <a:ext uri="{FF2B5EF4-FFF2-40B4-BE49-F238E27FC236}">
                <a16:creationId xmlns="" xmlns:a16="http://schemas.microsoft.com/office/drawing/2014/main" id="{B69BA5D0-D9F6-494C-851B-F3E211CEDA2C}"/>
              </a:ext>
            </a:extLst>
          </p:cNvPr>
          <p:cNvSpPr/>
          <p:nvPr/>
        </p:nvSpPr>
        <p:spPr>
          <a:xfrm>
            <a:off x="9242740" y="-1481886"/>
            <a:ext cx="2949260" cy="4192823"/>
          </a:xfrm>
          <a:custGeom>
            <a:avLst/>
            <a:gdLst>
              <a:gd name="connsiteX0" fmla="*/ 0 w 2088232"/>
              <a:gd name="connsiteY0" fmla="*/ 2579840 h 2579840"/>
              <a:gd name="connsiteX1" fmla="*/ 522058 w 2088232"/>
              <a:gd name="connsiteY1" fmla="*/ 0 h 2579840"/>
              <a:gd name="connsiteX2" fmla="*/ 2088232 w 2088232"/>
              <a:gd name="connsiteY2" fmla="*/ 0 h 2579840"/>
              <a:gd name="connsiteX3" fmla="*/ 1566174 w 2088232"/>
              <a:gd name="connsiteY3" fmla="*/ 2579840 h 2579840"/>
              <a:gd name="connsiteX4" fmla="*/ 0 w 2088232"/>
              <a:gd name="connsiteY4" fmla="*/ 2579840 h 2579840"/>
              <a:gd name="connsiteX0" fmla="*/ 0 w 2211945"/>
              <a:gd name="connsiteY0" fmla="*/ 3133859 h 3133859"/>
              <a:gd name="connsiteX1" fmla="*/ 522058 w 2211945"/>
              <a:gd name="connsiteY1" fmla="*/ 554019 h 3133859"/>
              <a:gd name="connsiteX2" fmla="*/ 2211945 w 2211945"/>
              <a:gd name="connsiteY2" fmla="*/ 0 h 3133859"/>
              <a:gd name="connsiteX3" fmla="*/ 1566174 w 2211945"/>
              <a:gd name="connsiteY3" fmla="*/ 3133859 h 3133859"/>
              <a:gd name="connsiteX4" fmla="*/ 0 w 2211945"/>
              <a:gd name="connsiteY4" fmla="*/ 3133859 h 3133859"/>
              <a:gd name="connsiteX0" fmla="*/ 0 w 2211945"/>
              <a:gd name="connsiteY0" fmla="*/ 3133859 h 3133859"/>
              <a:gd name="connsiteX1" fmla="*/ 618877 w 2211945"/>
              <a:gd name="connsiteY1" fmla="*/ 91440 h 3133859"/>
              <a:gd name="connsiteX2" fmla="*/ 2211945 w 2211945"/>
              <a:gd name="connsiteY2" fmla="*/ 0 h 3133859"/>
              <a:gd name="connsiteX3" fmla="*/ 1566174 w 2211945"/>
              <a:gd name="connsiteY3" fmla="*/ 3133859 h 3133859"/>
              <a:gd name="connsiteX4" fmla="*/ 0 w 2211945"/>
              <a:gd name="connsiteY4" fmla="*/ 3133859 h 3133859"/>
              <a:gd name="connsiteX0" fmla="*/ 0 w 2211945"/>
              <a:gd name="connsiteY0" fmla="*/ 3144617 h 3144617"/>
              <a:gd name="connsiteX1" fmla="*/ 645772 w 2211945"/>
              <a:gd name="connsiteY1" fmla="*/ 0 h 3144617"/>
              <a:gd name="connsiteX2" fmla="*/ 2211945 w 2211945"/>
              <a:gd name="connsiteY2" fmla="*/ 10758 h 3144617"/>
              <a:gd name="connsiteX3" fmla="*/ 1566174 w 2211945"/>
              <a:gd name="connsiteY3" fmla="*/ 3144617 h 3144617"/>
              <a:gd name="connsiteX4" fmla="*/ 0 w 2211945"/>
              <a:gd name="connsiteY4" fmla="*/ 3144617 h 31446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11945" h="3144617">
                <a:moveTo>
                  <a:pt x="0" y="3144617"/>
                </a:moveTo>
                <a:lnTo>
                  <a:pt x="645772" y="0"/>
                </a:lnTo>
                <a:lnTo>
                  <a:pt x="2211945" y="10758"/>
                </a:lnTo>
                <a:lnTo>
                  <a:pt x="1566174" y="3144617"/>
                </a:lnTo>
                <a:lnTo>
                  <a:pt x="0" y="3144617"/>
                </a:lnTo>
                <a:close/>
              </a:path>
            </a:pathLst>
          </a:cu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14" name="矩形 13">
            <a:extLst>
              <a:ext uri="{FF2B5EF4-FFF2-40B4-BE49-F238E27FC236}">
                <a16:creationId xmlns="" xmlns:a16="http://schemas.microsoft.com/office/drawing/2014/main" id="{4DAFDB37-819B-4006-A4C3-31D010D6DEAD}"/>
              </a:ext>
            </a:extLst>
          </p:cNvPr>
          <p:cNvSpPr/>
          <p:nvPr/>
        </p:nvSpPr>
        <p:spPr>
          <a:xfrm>
            <a:off x="529083" y="4168041"/>
            <a:ext cx="619276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4400" b="1" dirty="0" smtClean="0">
                <a:solidFill>
                  <a:srgbClr val="44526F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ORIGIN</a:t>
            </a:r>
            <a:endParaRPr lang="zh-CN" altLang="en-US" sz="4400" b="1" dirty="0">
              <a:solidFill>
                <a:srgbClr val="44526F"/>
              </a:solidFill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="" xmlns:a16="http://schemas.microsoft.com/office/drawing/2014/main" id="{B5D066B3-F8F7-4AA6-B09A-D4E596301933}"/>
              </a:ext>
            </a:extLst>
          </p:cNvPr>
          <p:cNvSpPr/>
          <p:nvPr/>
        </p:nvSpPr>
        <p:spPr>
          <a:xfrm>
            <a:off x="520778" y="2743115"/>
            <a:ext cx="2771921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8800" b="1" spc="400" dirty="0">
                <a:solidFill>
                  <a:srgbClr val="44526F"/>
                </a:solidFill>
                <a:latin typeface="Calibri" panose="020F0502020204030204" pitchFamily="34" charset="0"/>
                <a:ea typeface="Microsoft YaHei" charset="-122"/>
                <a:cs typeface="Microsoft YaHei" charset="-122"/>
                <a:sym typeface="+mn-lt"/>
              </a:rPr>
              <a:t>01 </a:t>
            </a:r>
          </a:p>
          <a:p>
            <a:pPr>
              <a:defRPr/>
            </a:pPr>
            <a:endParaRPr lang="en-US" altLang="zh-CN" sz="8800" b="1" spc="400" dirty="0">
              <a:solidFill>
                <a:srgbClr val="44526F"/>
              </a:solidFill>
              <a:latin typeface="Calibri" panose="020F0502020204030204" pitchFamily="34" charset="0"/>
              <a:ea typeface="Microsoft YaHei" charset="-122"/>
              <a:cs typeface="Microsoft YaHei" charset="-122"/>
              <a:sym typeface="+mn-lt"/>
            </a:endParaRPr>
          </a:p>
          <a:p>
            <a:pPr>
              <a:defRPr/>
            </a:pPr>
            <a:endParaRPr lang="zh-CN" altLang="en-US" sz="8800" b="1" spc="400" dirty="0">
              <a:solidFill>
                <a:srgbClr val="44526F"/>
              </a:solidFill>
              <a:latin typeface="Calibri" panose="020F0502020204030204" pitchFamily="34" charset="0"/>
              <a:ea typeface="Microsoft YaHei" charset="-122"/>
              <a:cs typeface="Microsoft YaHei" charset="-122"/>
              <a:sym typeface="+mn-lt"/>
            </a:endParaRPr>
          </a:p>
        </p:txBody>
      </p:sp>
      <p:sp>
        <p:nvSpPr>
          <p:cNvPr id="3" name="Parallelogram 2"/>
          <p:cNvSpPr/>
          <p:nvPr/>
        </p:nvSpPr>
        <p:spPr>
          <a:xfrm>
            <a:off x="4238044" y="-15902"/>
            <a:ext cx="3347499" cy="4226758"/>
          </a:xfrm>
          <a:prstGeom prst="parallelogram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arallelogram 5"/>
          <p:cNvSpPr/>
          <p:nvPr/>
        </p:nvSpPr>
        <p:spPr>
          <a:xfrm>
            <a:off x="10455966" y="3392333"/>
            <a:ext cx="2177972" cy="3451324"/>
          </a:xfrm>
          <a:prstGeom prst="parallelogram">
            <a:avLst>
              <a:gd name="adj" fmla="val 3314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Parallelogram 17"/>
          <p:cNvSpPr/>
          <p:nvPr/>
        </p:nvSpPr>
        <p:spPr>
          <a:xfrm>
            <a:off x="11180857" y="-58991"/>
            <a:ext cx="2177972" cy="3451324"/>
          </a:xfrm>
          <a:prstGeom prst="parallelogram">
            <a:avLst>
              <a:gd name="adj" fmla="val 3314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Parallelogram 18"/>
          <p:cNvSpPr/>
          <p:nvPr/>
        </p:nvSpPr>
        <p:spPr>
          <a:xfrm>
            <a:off x="4740302" y="3414657"/>
            <a:ext cx="2177972" cy="3451324"/>
          </a:xfrm>
          <a:prstGeom prst="parallelogram">
            <a:avLst>
              <a:gd name="adj" fmla="val 3314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 descr="One triangle outline and two solid triangles which accent the image">
            <a:extLst>
              <a:ext uri="{FF2B5EF4-FFF2-40B4-BE49-F238E27FC236}">
                <a16:creationId xmlns:a16="http://schemas.microsoft.com/office/drawing/2014/main" xmlns="" id="{66F78661-DF1F-42BC-B794-0FB9369D0DF4}"/>
              </a:ext>
            </a:extLst>
          </p:cNvPr>
          <p:cNvGrpSpPr/>
          <p:nvPr/>
        </p:nvGrpSpPr>
        <p:grpSpPr>
          <a:xfrm>
            <a:off x="3141264" y="934372"/>
            <a:ext cx="2793412" cy="2896935"/>
            <a:chOff x="1928664" y="2925893"/>
            <a:chExt cx="2793412" cy="2896935"/>
          </a:xfrm>
        </p:grpSpPr>
        <p:sp>
          <p:nvSpPr>
            <p:cNvPr id="17" name="Isosceles Triangle 16" descr="Decorative Triangle">
              <a:extLst>
                <a:ext uri="{FF2B5EF4-FFF2-40B4-BE49-F238E27FC236}">
                  <a16:creationId xmlns:a16="http://schemas.microsoft.com/office/drawing/2014/main" xmlns="" id="{4A51CE02-BC1D-466F-AB17-2352D0A84623}"/>
                </a:ext>
              </a:extLst>
            </p:cNvPr>
            <p:cNvSpPr/>
            <p:nvPr/>
          </p:nvSpPr>
          <p:spPr>
            <a:xfrm rot="10800000">
              <a:off x="1928664" y="2925893"/>
              <a:ext cx="740512" cy="503107"/>
            </a:xfrm>
            <a:prstGeom prst="triangl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20" name="Isosceles Triangle 19" descr="Decorative Triangle">
              <a:extLst>
                <a:ext uri="{FF2B5EF4-FFF2-40B4-BE49-F238E27FC236}">
                  <a16:creationId xmlns:a16="http://schemas.microsoft.com/office/drawing/2014/main" xmlns="" id="{99859FBE-B857-43A4-9C87-4C0FFF478291}"/>
                </a:ext>
              </a:extLst>
            </p:cNvPr>
            <p:cNvSpPr/>
            <p:nvPr/>
          </p:nvSpPr>
          <p:spPr>
            <a:xfrm rot="10800000">
              <a:off x="2669176" y="3959382"/>
              <a:ext cx="1689239" cy="1147676"/>
            </a:xfrm>
            <a:prstGeom prst="triangle">
              <a:avLst/>
            </a:prstGeom>
            <a:gradFill flip="none" rotWithShape="1">
              <a:gsLst>
                <a:gs pos="0">
                  <a:schemeClr val="tx2">
                    <a:lumMod val="50000"/>
                    <a:tint val="66000"/>
                    <a:satMod val="160000"/>
                  </a:schemeClr>
                </a:gs>
                <a:gs pos="50000">
                  <a:schemeClr val="tx2">
                    <a:lumMod val="50000"/>
                    <a:tint val="44500"/>
                    <a:satMod val="160000"/>
                  </a:schemeClr>
                </a:gs>
                <a:gs pos="100000">
                  <a:schemeClr val="tx2">
                    <a:lumMod val="50000"/>
                    <a:tint val="23500"/>
                    <a:satMod val="160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21" name="Isosceles Triangle 20" descr="Decorative Triangle">
              <a:extLst>
                <a:ext uri="{FF2B5EF4-FFF2-40B4-BE49-F238E27FC236}">
                  <a16:creationId xmlns:a16="http://schemas.microsoft.com/office/drawing/2014/main" xmlns="" id="{B8377587-77F4-4DA3-A169-B66000476E93}"/>
                </a:ext>
              </a:extLst>
            </p:cNvPr>
            <p:cNvSpPr/>
            <p:nvPr/>
          </p:nvSpPr>
          <p:spPr>
            <a:xfrm>
              <a:off x="4176334" y="5452049"/>
              <a:ext cx="545742" cy="370779"/>
            </a:xfrm>
            <a:prstGeom prst="triangle">
              <a:avLst/>
            </a:prstGeom>
            <a:gradFill flip="none" rotWithShape="1">
              <a:gsLst>
                <a:gs pos="0">
                  <a:schemeClr val="tx2">
                    <a:lumMod val="50000"/>
                    <a:tint val="66000"/>
                    <a:satMod val="160000"/>
                  </a:schemeClr>
                </a:gs>
                <a:gs pos="50000">
                  <a:schemeClr val="tx2">
                    <a:lumMod val="50000"/>
                    <a:tint val="44500"/>
                    <a:satMod val="160000"/>
                  </a:schemeClr>
                </a:gs>
                <a:gs pos="100000">
                  <a:schemeClr val="tx2">
                    <a:lumMod val="50000"/>
                    <a:tint val="23500"/>
                    <a:satMod val="160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 dirty="0"/>
            </a:p>
          </p:txBody>
        </p:sp>
      </p:grpSp>
    </p:spTree>
    <p:extLst>
      <p:ext uri="{BB962C8B-B14F-4D97-AF65-F5344CB8AC3E}">
        <p14:creationId xmlns:p14="http://schemas.microsoft.com/office/powerpoint/2010/main" val="882546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4" grpId="0"/>
      <p:bldP spid="1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143" y="1481384"/>
            <a:ext cx="7557025" cy="3398365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3206" y="1490824"/>
            <a:ext cx="7558218" cy="33992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4475802" y="1451443"/>
            <a:ext cx="3776513" cy="343861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="" xmlns:a16="http://schemas.microsoft.com/office/drawing/2014/main" id="{C9FE3F12-EF2B-4C2B-8DA1-3D9B6D947A7C}"/>
              </a:ext>
            </a:extLst>
          </p:cNvPr>
          <p:cNvSpPr txBox="1"/>
          <p:nvPr/>
        </p:nvSpPr>
        <p:spPr>
          <a:xfrm>
            <a:off x="5294335" y="250561"/>
            <a:ext cx="16033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600" b="1" dirty="0" smtClean="0">
                <a:solidFill>
                  <a:srgbClr val="44526F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ORIGIN</a:t>
            </a:r>
            <a:endParaRPr lang="zh-CN" altLang="en-US" sz="3600" b="1" dirty="0">
              <a:solidFill>
                <a:srgbClr val="44526F"/>
              </a:solidFill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6" name="组合 15">
            <a:extLst>
              <a:ext uri="{FF2B5EF4-FFF2-40B4-BE49-F238E27FC236}">
                <a16:creationId xmlns="" xmlns:a16="http://schemas.microsoft.com/office/drawing/2014/main" id="{C4B74823-69BF-499F-8B2B-8C86E6DD21AE}"/>
              </a:ext>
            </a:extLst>
          </p:cNvPr>
          <p:cNvGrpSpPr/>
          <p:nvPr/>
        </p:nvGrpSpPr>
        <p:grpSpPr>
          <a:xfrm>
            <a:off x="4519396" y="1481384"/>
            <a:ext cx="3646594" cy="2967319"/>
            <a:chOff x="4373715" y="1841568"/>
            <a:chExt cx="3517711" cy="2967319"/>
          </a:xfrm>
        </p:grpSpPr>
        <p:sp>
          <p:nvSpPr>
            <p:cNvPr id="7" name="iS1ide-Rectangle 2">
              <a:extLst>
                <a:ext uri="{FF2B5EF4-FFF2-40B4-BE49-F238E27FC236}">
                  <a16:creationId xmlns="" xmlns:a16="http://schemas.microsoft.com/office/drawing/2014/main" id="{0319ECF2-33D6-44B7-B1E7-73954D062F63}"/>
                </a:ext>
              </a:extLst>
            </p:cNvPr>
            <p:cNvSpPr/>
            <p:nvPr/>
          </p:nvSpPr>
          <p:spPr>
            <a:xfrm>
              <a:off x="4373715" y="1841568"/>
              <a:ext cx="3517711" cy="2967319"/>
            </a:xfrm>
            <a:prstGeom prst="rect">
              <a:avLst/>
            </a:prstGeom>
            <a:solidFill>
              <a:srgbClr val="44526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u="sng">
                <a:latin typeface="Calibri" panose="020F050202020403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8" name="iS1ide-Oval 5">
              <a:extLst>
                <a:ext uri="{FF2B5EF4-FFF2-40B4-BE49-F238E27FC236}">
                  <a16:creationId xmlns="" xmlns:a16="http://schemas.microsoft.com/office/drawing/2014/main" id="{146C2B9A-89F0-4799-9A23-94A659F3718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21402" y="2496761"/>
              <a:ext cx="749217" cy="749217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44526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u="sng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2" name="iS1ide-TextBox 12">
              <a:extLst>
                <a:ext uri="{FF2B5EF4-FFF2-40B4-BE49-F238E27FC236}">
                  <a16:creationId xmlns="" xmlns:a16="http://schemas.microsoft.com/office/drawing/2014/main" id="{E9F1A57B-2239-4229-B459-DAB63C3BEC81}"/>
                </a:ext>
              </a:extLst>
            </p:cNvPr>
            <p:cNvSpPr txBox="1"/>
            <p:nvPr/>
          </p:nvSpPr>
          <p:spPr>
            <a:xfrm>
              <a:off x="4717919" y="3530932"/>
              <a:ext cx="2870523" cy="2830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hemeClr val="accent1">
                      <a:lumMod val="100000"/>
                    </a:schemeClr>
                  </a:solidFill>
                </a14:hiddenFill>
              </a:ext>
            </a:extLst>
          </p:spPr>
          <p:txBody>
            <a:bodyPr wrap="none" lIns="72000" tIns="0" rIns="72000" bIns="0" anchor="b" anchorCtr="0">
              <a:noAutofit/>
            </a:bodyPr>
            <a:lstStyle/>
            <a:p>
              <a:pPr algn="ctr"/>
              <a:r>
                <a:rPr lang="en-US" altLang="zh-CN" sz="2800" b="1" u="sng" dirty="0" smtClean="0">
                  <a:solidFill>
                    <a:schemeClr val="bg1"/>
                  </a:solidFill>
                  <a:latin typeface="Calibri" panose="020F050202020403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BYZANTIME GENERALS</a:t>
              </a:r>
              <a:endParaRPr lang="zh-CN" altLang="en-US" sz="2800" b="1" u="sng" dirty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14" name="íṡľíḍè-文本框 12">
            <a:extLst>
              <a:ext uri="{FF2B5EF4-FFF2-40B4-BE49-F238E27FC236}">
                <a16:creationId xmlns="" xmlns:a16="http://schemas.microsoft.com/office/drawing/2014/main" id="{35D71E7D-CDD9-4A6E-9C8E-02D60788BE4F}"/>
              </a:ext>
            </a:extLst>
          </p:cNvPr>
          <p:cNvSpPr txBox="1">
            <a:spLocks/>
          </p:cNvSpPr>
          <p:nvPr/>
        </p:nvSpPr>
        <p:spPr>
          <a:xfrm>
            <a:off x="1561864" y="5202146"/>
            <a:ext cx="9068272" cy="812800"/>
          </a:xfrm>
          <a:prstGeom prst="rect">
            <a:avLst/>
          </a:prstGeom>
          <a:gradFill flip="none" rotWithShape="1">
            <a:gsLst>
              <a:gs pos="89000">
                <a:schemeClr val="accent1">
                  <a:tint val="66000"/>
                  <a:satMod val="160000"/>
                </a:schemeClr>
              </a:gs>
              <a:gs pos="43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100000" t="100000"/>
            </a:path>
            <a:tileRect r="-100000" b="-100000"/>
          </a:gradFill>
        </p:spPr>
        <p:txBody>
          <a:bodyPr wrap="none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en-US" sz="3200" b="1" dirty="0"/>
              <a:t>It’s derived from the problem of Byzantine Generals </a:t>
            </a:r>
            <a:endParaRPr lang="zh-CN" altLang="en-US" sz="3200" b="1" dirty="0">
              <a:latin typeface="Calibri" panose="020F050202020403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0673" y="1451443"/>
            <a:ext cx="2068240" cy="20682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5148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平行四边形 9">
            <a:extLst>
              <a:ext uri="{FF2B5EF4-FFF2-40B4-BE49-F238E27FC236}">
                <a16:creationId xmlns="" xmlns:a16="http://schemas.microsoft.com/office/drawing/2014/main" id="{F39C7971-0BDE-4D65-A4BE-30667A2183BE}"/>
              </a:ext>
            </a:extLst>
          </p:cNvPr>
          <p:cNvSpPr/>
          <p:nvPr/>
        </p:nvSpPr>
        <p:spPr>
          <a:xfrm>
            <a:off x="6207547" y="-14343"/>
            <a:ext cx="5664629" cy="6858000"/>
          </a:xfrm>
          <a:prstGeom prst="parallelogram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0748" y="-14343"/>
            <a:ext cx="6531428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0485" y="0"/>
            <a:ext cx="5511691" cy="6838865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="" xmlns:a16="http://schemas.microsoft.com/office/drawing/2014/main" id="{AF9EC749-2D2A-49FA-970C-89907DBF9848}"/>
              </a:ext>
            </a:extLst>
          </p:cNvPr>
          <p:cNvSpPr/>
          <p:nvPr/>
        </p:nvSpPr>
        <p:spPr>
          <a:xfrm>
            <a:off x="-241159" y="9365064"/>
            <a:ext cx="3496825" cy="1728316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11" name="平行四边形 9">
            <a:extLst>
              <a:ext uri="{FF2B5EF4-FFF2-40B4-BE49-F238E27FC236}">
                <a16:creationId xmlns="" xmlns:a16="http://schemas.microsoft.com/office/drawing/2014/main" id="{5A0EA555-F680-4516-B522-C62179AE8011}"/>
              </a:ext>
            </a:extLst>
          </p:cNvPr>
          <p:cNvSpPr/>
          <p:nvPr/>
        </p:nvSpPr>
        <p:spPr>
          <a:xfrm>
            <a:off x="8384765" y="2625423"/>
            <a:ext cx="2949260" cy="4192823"/>
          </a:xfrm>
          <a:custGeom>
            <a:avLst/>
            <a:gdLst>
              <a:gd name="connsiteX0" fmla="*/ 0 w 2088232"/>
              <a:gd name="connsiteY0" fmla="*/ 2579840 h 2579840"/>
              <a:gd name="connsiteX1" fmla="*/ 522058 w 2088232"/>
              <a:gd name="connsiteY1" fmla="*/ 0 h 2579840"/>
              <a:gd name="connsiteX2" fmla="*/ 2088232 w 2088232"/>
              <a:gd name="connsiteY2" fmla="*/ 0 h 2579840"/>
              <a:gd name="connsiteX3" fmla="*/ 1566174 w 2088232"/>
              <a:gd name="connsiteY3" fmla="*/ 2579840 h 2579840"/>
              <a:gd name="connsiteX4" fmla="*/ 0 w 2088232"/>
              <a:gd name="connsiteY4" fmla="*/ 2579840 h 2579840"/>
              <a:gd name="connsiteX0" fmla="*/ 0 w 2211945"/>
              <a:gd name="connsiteY0" fmla="*/ 3133859 h 3133859"/>
              <a:gd name="connsiteX1" fmla="*/ 522058 w 2211945"/>
              <a:gd name="connsiteY1" fmla="*/ 554019 h 3133859"/>
              <a:gd name="connsiteX2" fmla="*/ 2211945 w 2211945"/>
              <a:gd name="connsiteY2" fmla="*/ 0 h 3133859"/>
              <a:gd name="connsiteX3" fmla="*/ 1566174 w 2211945"/>
              <a:gd name="connsiteY3" fmla="*/ 3133859 h 3133859"/>
              <a:gd name="connsiteX4" fmla="*/ 0 w 2211945"/>
              <a:gd name="connsiteY4" fmla="*/ 3133859 h 3133859"/>
              <a:gd name="connsiteX0" fmla="*/ 0 w 2211945"/>
              <a:gd name="connsiteY0" fmla="*/ 3133859 h 3133859"/>
              <a:gd name="connsiteX1" fmla="*/ 618877 w 2211945"/>
              <a:gd name="connsiteY1" fmla="*/ 91440 h 3133859"/>
              <a:gd name="connsiteX2" fmla="*/ 2211945 w 2211945"/>
              <a:gd name="connsiteY2" fmla="*/ 0 h 3133859"/>
              <a:gd name="connsiteX3" fmla="*/ 1566174 w 2211945"/>
              <a:gd name="connsiteY3" fmla="*/ 3133859 h 3133859"/>
              <a:gd name="connsiteX4" fmla="*/ 0 w 2211945"/>
              <a:gd name="connsiteY4" fmla="*/ 3133859 h 3133859"/>
              <a:gd name="connsiteX0" fmla="*/ 0 w 2211945"/>
              <a:gd name="connsiteY0" fmla="*/ 3144617 h 3144617"/>
              <a:gd name="connsiteX1" fmla="*/ 645772 w 2211945"/>
              <a:gd name="connsiteY1" fmla="*/ 0 h 3144617"/>
              <a:gd name="connsiteX2" fmla="*/ 2211945 w 2211945"/>
              <a:gd name="connsiteY2" fmla="*/ 10758 h 3144617"/>
              <a:gd name="connsiteX3" fmla="*/ 1566174 w 2211945"/>
              <a:gd name="connsiteY3" fmla="*/ 3144617 h 3144617"/>
              <a:gd name="connsiteX4" fmla="*/ 0 w 2211945"/>
              <a:gd name="connsiteY4" fmla="*/ 3144617 h 31446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11945" h="3144617">
                <a:moveTo>
                  <a:pt x="0" y="3144617"/>
                </a:moveTo>
                <a:lnTo>
                  <a:pt x="645772" y="0"/>
                </a:lnTo>
                <a:lnTo>
                  <a:pt x="2211945" y="10758"/>
                </a:lnTo>
                <a:lnTo>
                  <a:pt x="1566174" y="3144617"/>
                </a:lnTo>
                <a:lnTo>
                  <a:pt x="0" y="3144617"/>
                </a:lnTo>
                <a:close/>
              </a:path>
            </a:pathLst>
          </a:custGeom>
          <a:solidFill>
            <a:srgbClr val="44526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latin typeface="Calibri" panose="020F0502020204030204" pitchFamily="34" charset="0"/>
            </a:endParaRPr>
          </a:p>
        </p:txBody>
      </p:sp>
      <p:cxnSp>
        <p:nvCxnSpPr>
          <p:cNvPr id="12" name="直接连接符 3">
            <a:extLst>
              <a:ext uri="{FF2B5EF4-FFF2-40B4-BE49-F238E27FC236}">
                <a16:creationId xmlns="" xmlns:a16="http://schemas.microsoft.com/office/drawing/2014/main" id="{9FB72A68-75E2-4054-83EE-7A16AF4288A3}"/>
              </a:ext>
            </a:extLst>
          </p:cNvPr>
          <p:cNvCxnSpPr/>
          <p:nvPr/>
        </p:nvCxnSpPr>
        <p:spPr>
          <a:xfrm flipH="1">
            <a:off x="8223771" y="-329759"/>
            <a:ext cx="1632181" cy="7968885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平行四边形 9">
            <a:extLst>
              <a:ext uri="{FF2B5EF4-FFF2-40B4-BE49-F238E27FC236}">
                <a16:creationId xmlns="" xmlns:a16="http://schemas.microsoft.com/office/drawing/2014/main" id="{B69BA5D0-D9F6-494C-851B-F3E211CEDA2C}"/>
              </a:ext>
            </a:extLst>
          </p:cNvPr>
          <p:cNvSpPr/>
          <p:nvPr/>
        </p:nvSpPr>
        <p:spPr>
          <a:xfrm>
            <a:off x="9242740" y="-1481886"/>
            <a:ext cx="2949260" cy="4192823"/>
          </a:xfrm>
          <a:custGeom>
            <a:avLst/>
            <a:gdLst>
              <a:gd name="connsiteX0" fmla="*/ 0 w 2088232"/>
              <a:gd name="connsiteY0" fmla="*/ 2579840 h 2579840"/>
              <a:gd name="connsiteX1" fmla="*/ 522058 w 2088232"/>
              <a:gd name="connsiteY1" fmla="*/ 0 h 2579840"/>
              <a:gd name="connsiteX2" fmla="*/ 2088232 w 2088232"/>
              <a:gd name="connsiteY2" fmla="*/ 0 h 2579840"/>
              <a:gd name="connsiteX3" fmla="*/ 1566174 w 2088232"/>
              <a:gd name="connsiteY3" fmla="*/ 2579840 h 2579840"/>
              <a:gd name="connsiteX4" fmla="*/ 0 w 2088232"/>
              <a:gd name="connsiteY4" fmla="*/ 2579840 h 2579840"/>
              <a:gd name="connsiteX0" fmla="*/ 0 w 2211945"/>
              <a:gd name="connsiteY0" fmla="*/ 3133859 h 3133859"/>
              <a:gd name="connsiteX1" fmla="*/ 522058 w 2211945"/>
              <a:gd name="connsiteY1" fmla="*/ 554019 h 3133859"/>
              <a:gd name="connsiteX2" fmla="*/ 2211945 w 2211945"/>
              <a:gd name="connsiteY2" fmla="*/ 0 h 3133859"/>
              <a:gd name="connsiteX3" fmla="*/ 1566174 w 2211945"/>
              <a:gd name="connsiteY3" fmla="*/ 3133859 h 3133859"/>
              <a:gd name="connsiteX4" fmla="*/ 0 w 2211945"/>
              <a:gd name="connsiteY4" fmla="*/ 3133859 h 3133859"/>
              <a:gd name="connsiteX0" fmla="*/ 0 w 2211945"/>
              <a:gd name="connsiteY0" fmla="*/ 3133859 h 3133859"/>
              <a:gd name="connsiteX1" fmla="*/ 618877 w 2211945"/>
              <a:gd name="connsiteY1" fmla="*/ 91440 h 3133859"/>
              <a:gd name="connsiteX2" fmla="*/ 2211945 w 2211945"/>
              <a:gd name="connsiteY2" fmla="*/ 0 h 3133859"/>
              <a:gd name="connsiteX3" fmla="*/ 1566174 w 2211945"/>
              <a:gd name="connsiteY3" fmla="*/ 3133859 h 3133859"/>
              <a:gd name="connsiteX4" fmla="*/ 0 w 2211945"/>
              <a:gd name="connsiteY4" fmla="*/ 3133859 h 3133859"/>
              <a:gd name="connsiteX0" fmla="*/ 0 w 2211945"/>
              <a:gd name="connsiteY0" fmla="*/ 3144617 h 3144617"/>
              <a:gd name="connsiteX1" fmla="*/ 645772 w 2211945"/>
              <a:gd name="connsiteY1" fmla="*/ 0 h 3144617"/>
              <a:gd name="connsiteX2" fmla="*/ 2211945 w 2211945"/>
              <a:gd name="connsiteY2" fmla="*/ 10758 h 3144617"/>
              <a:gd name="connsiteX3" fmla="*/ 1566174 w 2211945"/>
              <a:gd name="connsiteY3" fmla="*/ 3144617 h 3144617"/>
              <a:gd name="connsiteX4" fmla="*/ 0 w 2211945"/>
              <a:gd name="connsiteY4" fmla="*/ 3144617 h 31446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11945" h="3144617">
                <a:moveTo>
                  <a:pt x="0" y="3144617"/>
                </a:moveTo>
                <a:lnTo>
                  <a:pt x="645772" y="0"/>
                </a:lnTo>
                <a:lnTo>
                  <a:pt x="2211945" y="10758"/>
                </a:lnTo>
                <a:lnTo>
                  <a:pt x="1566174" y="3144617"/>
                </a:lnTo>
                <a:lnTo>
                  <a:pt x="0" y="3144617"/>
                </a:lnTo>
                <a:close/>
              </a:path>
            </a:pathLst>
          </a:cu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15" name="矩形 14">
            <a:extLst>
              <a:ext uri="{FF2B5EF4-FFF2-40B4-BE49-F238E27FC236}">
                <a16:creationId xmlns="" xmlns:a16="http://schemas.microsoft.com/office/drawing/2014/main" id="{B5D066B3-F8F7-4AA6-B09A-D4E596301933}"/>
              </a:ext>
            </a:extLst>
          </p:cNvPr>
          <p:cNvSpPr/>
          <p:nvPr/>
        </p:nvSpPr>
        <p:spPr>
          <a:xfrm>
            <a:off x="520777" y="2743115"/>
            <a:ext cx="4327448" cy="43088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8800" b="1" spc="400" dirty="0" smtClean="0">
                <a:solidFill>
                  <a:srgbClr val="44526F"/>
                </a:solidFill>
                <a:latin typeface="Calibri" panose="020F0502020204030204" pitchFamily="34" charset="0"/>
                <a:ea typeface="Microsoft YaHei" charset="-122"/>
                <a:cs typeface="Microsoft YaHei" charset="-122"/>
                <a:sym typeface="+mn-lt"/>
              </a:rPr>
              <a:t>02 </a:t>
            </a:r>
            <a:endParaRPr lang="en-US" altLang="zh-CN" sz="8800" b="1" spc="400" dirty="0">
              <a:solidFill>
                <a:srgbClr val="44526F"/>
              </a:solidFill>
              <a:latin typeface="Calibri" panose="020F0502020204030204" pitchFamily="34" charset="0"/>
              <a:ea typeface="Microsoft YaHei" charset="-122"/>
              <a:cs typeface="Microsoft YaHei" charset="-122"/>
              <a:sym typeface="+mn-lt"/>
            </a:endParaRPr>
          </a:p>
          <a:p>
            <a:pPr>
              <a:defRPr/>
            </a:pPr>
            <a:r>
              <a:rPr lang="en-US" altLang="zh-CN" sz="4400" b="1" spc="400" dirty="0" smtClean="0">
                <a:solidFill>
                  <a:srgbClr val="44526F"/>
                </a:solidFill>
                <a:latin typeface="Calibri" panose="020F0502020204030204" pitchFamily="34" charset="0"/>
                <a:ea typeface="Microsoft YaHei" charset="-122"/>
                <a:cs typeface="Microsoft YaHei" charset="-122"/>
                <a:sym typeface="+mn-lt"/>
              </a:rPr>
              <a:t>DEVELOPMENT</a:t>
            </a:r>
          </a:p>
          <a:p>
            <a:pPr>
              <a:defRPr/>
            </a:pPr>
            <a:r>
              <a:rPr lang="en-US" altLang="zh-CN" sz="4400" b="1" spc="400" dirty="0" smtClean="0">
                <a:solidFill>
                  <a:srgbClr val="44526F"/>
                </a:solidFill>
                <a:latin typeface="Calibri" panose="020F0502020204030204" pitchFamily="34" charset="0"/>
                <a:ea typeface="Microsoft YaHei" charset="-122"/>
                <a:cs typeface="Microsoft YaHei" charset="-122"/>
                <a:sym typeface="+mn-lt"/>
              </a:rPr>
              <a:t>HISTORY</a:t>
            </a:r>
            <a:endParaRPr lang="en-US" altLang="zh-CN" sz="5400" b="1" spc="400" dirty="0">
              <a:solidFill>
                <a:srgbClr val="44526F"/>
              </a:solidFill>
              <a:latin typeface="Calibri" panose="020F0502020204030204" pitchFamily="34" charset="0"/>
              <a:ea typeface="Microsoft YaHei" charset="-122"/>
              <a:cs typeface="Microsoft YaHei" charset="-122"/>
              <a:sym typeface="+mn-lt"/>
            </a:endParaRPr>
          </a:p>
          <a:p>
            <a:pPr>
              <a:defRPr/>
            </a:pPr>
            <a:endParaRPr lang="zh-CN" altLang="en-US" sz="8800" b="1" spc="400" dirty="0">
              <a:solidFill>
                <a:srgbClr val="44526F"/>
              </a:solidFill>
              <a:latin typeface="Calibri" panose="020F0502020204030204" pitchFamily="34" charset="0"/>
              <a:ea typeface="Microsoft YaHei" charset="-122"/>
              <a:cs typeface="Microsoft YaHei" charset="-122"/>
              <a:sym typeface="+mn-lt"/>
            </a:endParaRPr>
          </a:p>
        </p:txBody>
      </p:sp>
      <p:sp>
        <p:nvSpPr>
          <p:cNvPr id="3" name="Parallelogram 2"/>
          <p:cNvSpPr/>
          <p:nvPr/>
        </p:nvSpPr>
        <p:spPr>
          <a:xfrm>
            <a:off x="4238044" y="-15902"/>
            <a:ext cx="3347499" cy="4226758"/>
          </a:xfrm>
          <a:prstGeom prst="parallelogram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arallelogram 5"/>
          <p:cNvSpPr/>
          <p:nvPr/>
        </p:nvSpPr>
        <p:spPr>
          <a:xfrm>
            <a:off x="10455966" y="3392333"/>
            <a:ext cx="2177972" cy="3451324"/>
          </a:xfrm>
          <a:prstGeom prst="parallelogram">
            <a:avLst>
              <a:gd name="adj" fmla="val 3314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Parallelogram 17"/>
          <p:cNvSpPr/>
          <p:nvPr/>
        </p:nvSpPr>
        <p:spPr>
          <a:xfrm>
            <a:off x="11180857" y="-58991"/>
            <a:ext cx="2177972" cy="3451324"/>
          </a:xfrm>
          <a:prstGeom prst="parallelogram">
            <a:avLst>
              <a:gd name="adj" fmla="val 3314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Parallelogram 18"/>
          <p:cNvSpPr/>
          <p:nvPr/>
        </p:nvSpPr>
        <p:spPr>
          <a:xfrm>
            <a:off x="4740302" y="3414657"/>
            <a:ext cx="2177972" cy="3451324"/>
          </a:xfrm>
          <a:prstGeom prst="parallelogram">
            <a:avLst>
              <a:gd name="adj" fmla="val 3314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 descr="One triangle outline and two solid triangles which accent the image">
            <a:extLst>
              <a:ext uri="{FF2B5EF4-FFF2-40B4-BE49-F238E27FC236}">
                <a16:creationId xmlns:a16="http://schemas.microsoft.com/office/drawing/2014/main" xmlns="" id="{66F78661-DF1F-42BC-B794-0FB9369D0DF4}"/>
              </a:ext>
            </a:extLst>
          </p:cNvPr>
          <p:cNvGrpSpPr/>
          <p:nvPr/>
        </p:nvGrpSpPr>
        <p:grpSpPr>
          <a:xfrm>
            <a:off x="3141264" y="934372"/>
            <a:ext cx="2793412" cy="2896935"/>
            <a:chOff x="1928664" y="2925893"/>
            <a:chExt cx="2793412" cy="2896935"/>
          </a:xfrm>
        </p:grpSpPr>
        <p:sp>
          <p:nvSpPr>
            <p:cNvPr id="17" name="Isosceles Triangle 16" descr="Decorative Triangle">
              <a:extLst>
                <a:ext uri="{FF2B5EF4-FFF2-40B4-BE49-F238E27FC236}">
                  <a16:creationId xmlns:a16="http://schemas.microsoft.com/office/drawing/2014/main" xmlns="" id="{4A51CE02-BC1D-466F-AB17-2352D0A84623}"/>
                </a:ext>
              </a:extLst>
            </p:cNvPr>
            <p:cNvSpPr/>
            <p:nvPr/>
          </p:nvSpPr>
          <p:spPr>
            <a:xfrm rot="10800000">
              <a:off x="1928664" y="2925893"/>
              <a:ext cx="740512" cy="503107"/>
            </a:xfrm>
            <a:prstGeom prst="triangl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20" name="Isosceles Triangle 19" descr="Decorative Triangle">
              <a:extLst>
                <a:ext uri="{FF2B5EF4-FFF2-40B4-BE49-F238E27FC236}">
                  <a16:creationId xmlns:a16="http://schemas.microsoft.com/office/drawing/2014/main" xmlns="" id="{99859FBE-B857-43A4-9C87-4C0FFF478291}"/>
                </a:ext>
              </a:extLst>
            </p:cNvPr>
            <p:cNvSpPr/>
            <p:nvPr/>
          </p:nvSpPr>
          <p:spPr>
            <a:xfrm rot="10800000">
              <a:off x="2669176" y="3959382"/>
              <a:ext cx="1689239" cy="1147676"/>
            </a:xfrm>
            <a:prstGeom prst="triangle">
              <a:avLst/>
            </a:prstGeom>
            <a:gradFill flip="none" rotWithShape="1">
              <a:gsLst>
                <a:gs pos="0">
                  <a:schemeClr val="tx2">
                    <a:lumMod val="50000"/>
                    <a:tint val="66000"/>
                    <a:satMod val="160000"/>
                  </a:schemeClr>
                </a:gs>
                <a:gs pos="50000">
                  <a:schemeClr val="tx2">
                    <a:lumMod val="50000"/>
                    <a:tint val="44500"/>
                    <a:satMod val="160000"/>
                  </a:schemeClr>
                </a:gs>
                <a:gs pos="100000">
                  <a:schemeClr val="tx2">
                    <a:lumMod val="50000"/>
                    <a:tint val="23500"/>
                    <a:satMod val="160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21" name="Isosceles Triangle 20" descr="Decorative Triangle">
              <a:extLst>
                <a:ext uri="{FF2B5EF4-FFF2-40B4-BE49-F238E27FC236}">
                  <a16:creationId xmlns:a16="http://schemas.microsoft.com/office/drawing/2014/main" xmlns="" id="{B8377587-77F4-4DA3-A169-B66000476E93}"/>
                </a:ext>
              </a:extLst>
            </p:cNvPr>
            <p:cNvSpPr/>
            <p:nvPr/>
          </p:nvSpPr>
          <p:spPr>
            <a:xfrm>
              <a:off x="4176334" y="5452049"/>
              <a:ext cx="545742" cy="370779"/>
            </a:xfrm>
            <a:prstGeom prst="triangle">
              <a:avLst/>
            </a:prstGeom>
            <a:gradFill flip="none" rotWithShape="1">
              <a:gsLst>
                <a:gs pos="0">
                  <a:schemeClr val="tx2">
                    <a:lumMod val="50000"/>
                    <a:tint val="66000"/>
                    <a:satMod val="160000"/>
                  </a:schemeClr>
                </a:gs>
                <a:gs pos="50000">
                  <a:schemeClr val="tx2">
                    <a:lumMod val="50000"/>
                    <a:tint val="44500"/>
                    <a:satMod val="160000"/>
                  </a:schemeClr>
                </a:gs>
                <a:gs pos="100000">
                  <a:schemeClr val="tx2">
                    <a:lumMod val="50000"/>
                    <a:tint val="23500"/>
                    <a:satMod val="160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 dirty="0"/>
            </a:p>
          </p:txBody>
        </p:sp>
      </p:grpSp>
    </p:spTree>
    <p:extLst>
      <p:ext uri="{BB962C8B-B14F-4D97-AF65-F5344CB8AC3E}">
        <p14:creationId xmlns:p14="http://schemas.microsoft.com/office/powerpoint/2010/main" val="524397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="" xmlns:a16="http://schemas.microsoft.com/office/drawing/2014/main" id="{C9FE3F12-EF2B-4C2B-8DA1-3D9B6D947A7C}"/>
              </a:ext>
            </a:extLst>
          </p:cNvPr>
          <p:cNvSpPr txBox="1"/>
          <p:nvPr/>
        </p:nvSpPr>
        <p:spPr>
          <a:xfrm>
            <a:off x="3662418" y="250561"/>
            <a:ext cx="48590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600" b="1" dirty="0" smtClean="0">
                <a:solidFill>
                  <a:srgbClr val="44526F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DEVELOPMENT HISTORY</a:t>
            </a:r>
            <a:endParaRPr lang="zh-CN" altLang="en-US" sz="3600" b="1" dirty="0">
              <a:solidFill>
                <a:srgbClr val="44526F"/>
              </a:solidFill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1108676" y="2807974"/>
            <a:ext cx="10641398" cy="2288575"/>
            <a:chOff x="1050566" y="2772576"/>
            <a:chExt cx="10090868" cy="2170176"/>
          </a:xfrm>
          <a:solidFill>
            <a:srgbClr val="44526F"/>
          </a:solidFill>
        </p:grpSpPr>
        <p:sp>
          <p:nvSpPr>
            <p:cNvPr id="5" name="Block Arc 49"/>
            <p:cNvSpPr/>
            <p:nvPr/>
          </p:nvSpPr>
          <p:spPr>
            <a:xfrm>
              <a:off x="1050566" y="2786644"/>
              <a:ext cx="2156108" cy="2156108"/>
            </a:xfrm>
            <a:prstGeom prst="blockArc">
              <a:avLst>
                <a:gd name="adj1" fmla="val 10800000"/>
                <a:gd name="adj2" fmla="val 0"/>
                <a:gd name="adj3" fmla="val 807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6" name="Block Arc 50"/>
            <p:cNvSpPr/>
            <p:nvPr/>
          </p:nvSpPr>
          <p:spPr>
            <a:xfrm flipV="1">
              <a:off x="3034256" y="2772576"/>
              <a:ext cx="2156108" cy="2156108"/>
            </a:xfrm>
            <a:prstGeom prst="blockArc">
              <a:avLst>
                <a:gd name="adj1" fmla="val 10800000"/>
                <a:gd name="adj2" fmla="val 0"/>
                <a:gd name="adj3" fmla="val 807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7" name="Block Arc 51"/>
            <p:cNvSpPr/>
            <p:nvPr/>
          </p:nvSpPr>
          <p:spPr>
            <a:xfrm>
              <a:off x="5017946" y="2786644"/>
              <a:ext cx="2156108" cy="2156108"/>
            </a:xfrm>
            <a:prstGeom prst="blockArc">
              <a:avLst>
                <a:gd name="adj1" fmla="val 10800000"/>
                <a:gd name="adj2" fmla="val 0"/>
                <a:gd name="adj3" fmla="val 807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8" name="Block Arc 52"/>
            <p:cNvSpPr/>
            <p:nvPr/>
          </p:nvSpPr>
          <p:spPr>
            <a:xfrm flipV="1">
              <a:off x="7001636" y="2772576"/>
              <a:ext cx="2156108" cy="2156108"/>
            </a:xfrm>
            <a:prstGeom prst="blockArc">
              <a:avLst>
                <a:gd name="adj1" fmla="val 10800000"/>
                <a:gd name="adj2" fmla="val 0"/>
                <a:gd name="adj3" fmla="val 807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9" name="Block Arc 53"/>
            <p:cNvSpPr/>
            <p:nvPr/>
          </p:nvSpPr>
          <p:spPr>
            <a:xfrm>
              <a:off x="8985326" y="2786644"/>
              <a:ext cx="2156108" cy="2156108"/>
            </a:xfrm>
            <a:prstGeom prst="blockArc">
              <a:avLst>
                <a:gd name="adj1" fmla="val 10800000"/>
                <a:gd name="adj2" fmla="val 0"/>
                <a:gd name="adj3" fmla="val 807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sp>
        <p:nvSpPr>
          <p:cNvPr id="11" name="Oval 58"/>
          <p:cNvSpPr/>
          <p:nvPr/>
        </p:nvSpPr>
        <p:spPr>
          <a:xfrm>
            <a:off x="7879557" y="3303110"/>
            <a:ext cx="1283466" cy="1283466"/>
          </a:xfrm>
          <a:prstGeom prst="ellipse">
            <a:avLst/>
          </a:prstGeom>
          <a:solidFill>
            <a:srgbClr val="4452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4" name="Oval 59"/>
          <p:cNvSpPr/>
          <p:nvPr/>
        </p:nvSpPr>
        <p:spPr>
          <a:xfrm>
            <a:off x="9971472" y="3303110"/>
            <a:ext cx="1283466" cy="1283466"/>
          </a:xfrm>
          <a:prstGeom prst="ellipse">
            <a:avLst/>
          </a:prstGeom>
          <a:solidFill>
            <a:srgbClr val="4452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7" name="Oval 56"/>
          <p:cNvSpPr/>
          <p:nvPr/>
        </p:nvSpPr>
        <p:spPr>
          <a:xfrm>
            <a:off x="3695727" y="3303110"/>
            <a:ext cx="1283466" cy="1283466"/>
          </a:xfrm>
          <a:prstGeom prst="ellipse">
            <a:avLst/>
          </a:prstGeom>
          <a:solidFill>
            <a:srgbClr val="4452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0" name="Oval 57"/>
          <p:cNvSpPr/>
          <p:nvPr/>
        </p:nvSpPr>
        <p:spPr>
          <a:xfrm>
            <a:off x="5787642" y="3303110"/>
            <a:ext cx="1283466" cy="1283466"/>
          </a:xfrm>
          <a:prstGeom prst="ellipse">
            <a:avLst/>
          </a:prstGeom>
          <a:solidFill>
            <a:srgbClr val="4452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3" name="Oval 55"/>
          <p:cNvSpPr/>
          <p:nvPr/>
        </p:nvSpPr>
        <p:spPr>
          <a:xfrm>
            <a:off x="1603811" y="3303110"/>
            <a:ext cx="1283465" cy="1283466"/>
          </a:xfrm>
          <a:prstGeom prst="ellipse">
            <a:avLst/>
          </a:prstGeom>
          <a:solidFill>
            <a:srgbClr val="4452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25" name="Group 68"/>
          <p:cNvGrpSpPr/>
          <p:nvPr/>
        </p:nvGrpSpPr>
        <p:grpSpPr>
          <a:xfrm>
            <a:off x="2160029" y="4717386"/>
            <a:ext cx="157669" cy="554104"/>
            <a:chOff x="8243431" y="1672074"/>
            <a:chExt cx="199000" cy="699358"/>
          </a:xfrm>
          <a:solidFill>
            <a:srgbClr val="44526F"/>
          </a:solidFill>
        </p:grpSpPr>
        <p:sp>
          <p:nvSpPr>
            <p:cNvPr id="26" name="Oval 65"/>
            <p:cNvSpPr/>
            <p:nvPr/>
          </p:nvSpPr>
          <p:spPr>
            <a:xfrm>
              <a:off x="8243431" y="2172432"/>
              <a:ext cx="199000" cy="199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27" name="Oval 66"/>
            <p:cNvSpPr/>
            <p:nvPr/>
          </p:nvSpPr>
          <p:spPr>
            <a:xfrm>
              <a:off x="8243431" y="1921597"/>
              <a:ext cx="199000" cy="199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28" name="Oval 67"/>
            <p:cNvSpPr/>
            <p:nvPr/>
          </p:nvSpPr>
          <p:spPr>
            <a:xfrm>
              <a:off x="8243431" y="1672074"/>
              <a:ext cx="199000" cy="199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29" name="Group 69"/>
          <p:cNvGrpSpPr/>
          <p:nvPr/>
        </p:nvGrpSpPr>
        <p:grpSpPr>
          <a:xfrm>
            <a:off x="6350542" y="4717386"/>
            <a:ext cx="157669" cy="554104"/>
            <a:chOff x="8243431" y="1672074"/>
            <a:chExt cx="199000" cy="699358"/>
          </a:xfrm>
          <a:solidFill>
            <a:srgbClr val="44526F"/>
          </a:solidFill>
        </p:grpSpPr>
        <p:sp>
          <p:nvSpPr>
            <p:cNvPr id="30" name="Oval 70"/>
            <p:cNvSpPr/>
            <p:nvPr/>
          </p:nvSpPr>
          <p:spPr>
            <a:xfrm>
              <a:off x="8243431" y="2172432"/>
              <a:ext cx="199000" cy="199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31" name="Oval 71"/>
            <p:cNvSpPr/>
            <p:nvPr/>
          </p:nvSpPr>
          <p:spPr>
            <a:xfrm>
              <a:off x="8243431" y="1921597"/>
              <a:ext cx="199000" cy="199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32" name="Oval 72"/>
            <p:cNvSpPr/>
            <p:nvPr/>
          </p:nvSpPr>
          <p:spPr>
            <a:xfrm>
              <a:off x="8243431" y="1672074"/>
              <a:ext cx="199000" cy="199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33" name="Group 73"/>
          <p:cNvGrpSpPr/>
          <p:nvPr/>
        </p:nvGrpSpPr>
        <p:grpSpPr>
          <a:xfrm>
            <a:off x="10534370" y="4717386"/>
            <a:ext cx="157669" cy="554104"/>
            <a:chOff x="8243431" y="1672074"/>
            <a:chExt cx="199000" cy="699358"/>
          </a:xfrm>
          <a:solidFill>
            <a:srgbClr val="44526F"/>
          </a:solidFill>
        </p:grpSpPr>
        <p:sp>
          <p:nvSpPr>
            <p:cNvPr id="34" name="Oval 74"/>
            <p:cNvSpPr/>
            <p:nvPr/>
          </p:nvSpPr>
          <p:spPr>
            <a:xfrm>
              <a:off x="8243431" y="2172432"/>
              <a:ext cx="199000" cy="199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35" name="Oval 75"/>
            <p:cNvSpPr/>
            <p:nvPr/>
          </p:nvSpPr>
          <p:spPr>
            <a:xfrm>
              <a:off x="8243431" y="1921597"/>
              <a:ext cx="199000" cy="199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36" name="Oval 76"/>
            <p:cNvSpPr/>
            <p:nvPr/>
          </p:nvSpPr>
          <p:spPr>
            <a:xfrm>
              <a:off x="8243431" y="1672074"/>
              <a:ext cx="199000" cy="199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37" name="Group 77"/>
          <p:cNvGrpSpPr/>
          <p:nvPr/>
        </p:nvGrpSpPr>
        <p:grpSpPr>
          <a:xfrm>
            <a:off x="4258626" y="2618196"/>
            <a:ext cx="157669" cy="554104"/>
            <a:chOff x="8243431" y="1672074"/>
            <a:chExt cx="199000" cy="699358"/>
          </a:xfrm>
          <a:solidFill>
            <a:srgbClr val="44526F"/>
          </a:solidFill>
        </p:grpSpPr>
        <p:sp>
          <p:nvSpPr>
            <p:cNvPr id="38" name="Oval 78"/>
            <p:cNvSpPr/>
            <p:nvPr/>
          </p:nvSpPr>
          <p:spPr>
            <a:xfrm>
              <a:off x="8243431" y="2172432"/>
              <a:ext cx="199000" cy="199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39" name="Oval 79"/>
            <p:cNvSpPr/>
            <p:nvPr/>
          </p:nvSpPr>
          <p:spPr>
            <a:xfrm>
              <a:off x="8243431" y="1921597"/>
              <a:ext cx="199000" cy="199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40" name="Oval 80"/>
            <p:cNvSpPr/>
            <p:nvPr/>
          </p:nvSpPr>
          <p:spPr>
            <a:xfrm>
              <a:off x="8243431" y="1672074"/>
              <a:ext cx="199000" cy="199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41" name="Group 81"/>
          <p:cNvGrpSpPr/>
          <p:nvPr/>
        </p:nvGrpSpPr>
        <p:grpSpPr>
          <a:xfrm>
            <a:off x="8442456" y="2618196"/>
            <a:ext cx="157669" cy="554104"/>
            <a:chOff x="8243431" y="1672074"/>
            <a:chExt cx="199000" cy="699358"/>
          </a:xfrm>
          <a:solidFill>
            <a:srgbClr val="44526F"/>
          </a:solidFill>
        </p:grpSpPr>
        <p:sp>
          <p:nvSpPr>
            <p:cNvPr id="42" name="Oval 82"/>
            <p:cNvSpPr/>
            <p:nvPr/>
          </p:nvSpPr>
          <p:spPr>
            <a:xfrm>
              <a:off x="8243431" y="2172432"/>
              <a:ext cx="199000" cy="199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43" name="Oval 83"/>
            <p:cNvSpPr/>
            <p:nvPr/>
          </p:nvSpPr>
          <p:spPr>
            <a:xfrm>
              <a:off x="8243431" y="1921597"/>
              <a:ext cx="199000" cy="199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44" name="Oval 84"/>
            <p:cNvSpPr/>
            <p:nvPr/>
          </p:nvSpPr>
          <p:spPr>
            <a:xfrm>
              <a:off x="8243431" y="1672074"/>
              <a:ext cx="199000" cy="199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sp>
        <p:nvSpPr>
          <p:cNvPr id="45" name="Rectangle 85"/>
          <p:cNvSpPr/>
          <p:nvPr/>
        </p:nvSpPr>
        <p:spPr>
          <a:xfrm>
            <a:off x="892430" y="5449893"/>
            <a:ext cx="2692866" cy="11264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20000"/>
              </a:lnSpc>
            </a:pPr>
            <a:r>
              <a:rPr lang="en-US" altLang="zh-CN" sz="2800" b="1" dirty="0" smtClean="0">
                <a:solidFill>
                  <a:schemeClr val="tx2">
                    <a:lumMod val="60000"/>
                    <a:lumOff val="40000"/>
                  </a:schemeClr>
                </a:solidFill>
                <a:sym typeface="Arial" panose="020B0604020202020204" pitchFamily="34" charset="0"/>
              </a:rPr>
              <a:t>CRYPTOGRAPHIC SIGNATURES</a:t>
            </a:r>
            <a:endParaRPr lang="zh-CN" altLang="en-US" sz="2800" b="1" dirty="0">
              <a:solidFill>
                <a:schemeClr val="tx2">
                  <a:lumMod val="60000"/>
                  <a:lumOff val="40000"/>
                </a:schemeClr>
              </a:solidFill>
              <a:latin typeface="Calibri" panose="020F050202020403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6" name="Rectangle 86"/>
          <p:cNvSpPr/>
          <p:nvPr/>
        </p:nvSpPr>
        <p:spPr>
          <a:xfrm>
            <a:off x="9266770" y="5449893"/>
            <a:ext cx="2692866" cy="11264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20000"/>
              </a:lnSpc>
            </a:pPr>
            <a:r>
              <a:rPr lang="en-US" altLang="zh-CN" sz="28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ETHEREUM BLOCK CHAIN</a:t>
            </a:r>
            <a:endParaRPr lang="zh-CN" altLang="en-US" sz="2800" b="1" dirty="0">
              <a:solidFill>
                <a:schemeClr val="tx2">
                  <a:lumMod val="60000"/>
                  <a:lumOff val="40000"/>
                </a:schemeClr>
              </a:solidFill>
              <a:latin typeface="Calibri" panose="020F050202020403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8" name="Rectangle 88"/>
          <p:cNvSpPr/>
          <p:nvPr/>
        </p:nvSpPr>
        <p:spPr>
          <a:xfrm>
            <a:off x="7174857" y="2023441"/>
            <a:ext cx="2692866" cy="5749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20000"/>
              </a:lnSpc>
            </a:pPr>
            <a:r>
              <a:rPr lang="en-US" altLang="zh-CN" sz="28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BLOCK </a:t>
            </a:r>
            <a:r>
              <a:rPr lang="en-US" altLang="zh-CN" sz="28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CHAIN</a:t>
            </a:r>
          </a:p>
        </p:txBody>
      </p:sp>
      <p:sp>
        <p:nvSpPr>
          <p:cNvPr id="50" name="Rectangle 49"/>
          <p:cNvSpPr/>
          <p:nvPr/>
        </p:nvSpPr>
        <p:spPr>
          <a:xfrm>
            <a:off x="1678453" y="3516590"/>
            <a:ext cx="1120820" cy="147732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1982</a:t>
            </a:r>
            <a:endParaRPr lang="en-US" sz="5400" b="0" cap="none" spc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  <a:p>
            <a:pPr algn="ctr"/>
            <a:endParaRPr lang="en-US" sz="54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3777050" y="3526636"/>
            <a:ext cx="1120820" cy="147732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1998</a:t>
            </a:r>
            <a:endParaRPr lang="en-US" sz="5400" b="0" cap="none" spc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  <a:p>
            <a:pPr algn="ctr"/>
            <a:endParaRPr lang="en-US" sz="54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5868966" y="3544957"/>
            <a:ext cx="1120820" cy="147732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2008</a:t>
            </a:r>
            <a:endParaRPr lang="en-US" sz="5400" b="0" cap="none" spc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  <a:p>
            <a:pPr algn="ctr"/>
            <a:endParaRPr lang="en-US" sz="54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7960879" y="3510185"/>
            <a:ext cx="1120820" cy="147732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2009</a:t>
            </a:r>
            <a:endParaRPr lang="en-US" sz="5400" b="0" cap="none" spc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  <a:p>
            <a:pPr algn="ctr"/>
            <a:endParaRPr lang="en-US" sz="54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10052795" y="3525351"/>
            <a:ext cx="1120820" cy="147732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2015</a:t>
            </a:r>
            <a:endParaRPr lang="en-US" sz="5400" b="0" cap="none" spc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  <a:p>
            <a:pPr algn="ctr"/>
            <a:endParaRPr lang="en-US" sz="54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3585297" y="2011430"/>
            <a:ext cx="1592103" cy="57490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lnSpc>
                <a:spcPct val="120000"/>
              </a:lnSpc>
            </a:pPr>
            <a:r>
              <a:rPr lang="en-US" altLang="zh-CN" sz="2800" b="1" dirty="0" smtClean="0">
                <a:solidFill>
                  <a:schemeClr val="tx2">
                    <a:lumMod val="60000"/>
                    <a:lumOff val="40000"/>
                  </a:schemeClr>
                </a:solidFill>
                <a:sym typeface="Arial" panose="020B0604020202020204" pitchFamily="34" charset="0"/>
              </a:rPr>
              <a:t>BIT GOLD</a:t>
            </a:r>
          </a:p>
        </p:txBody>
      </p:sp>
      <p:sp>
        <p:nvSpPr>
          <p:cNvPr id="56" name="Rectangle 55"/>
          <p:cNvSpPr/>
          <p:nvPr/>
        </p:nvSpPr>
        <p:spPr>
          <a:xfrm>
            <a:off x="4573162" y="5449893"/>
            <a:ext cx="3870098" cy="9491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lnSpc>
                <a:spcPct val="120000"/>
              </a:lnSpc>
            </a:pPr>
            <a:r>
              <a:rPr lang="en-US" altLang="zh-CN" sz="2400" b="1" dirty="0" smtClean="0">
                <a:solidFill>
                  <a:schemeClr val="tx2">
                    <a:lumMod val="60000"/>
                    <a:lumOff val="40000"/>
                  </a:schemeClr>
                </a:solidFill>
                <a:sym typeface="Arial" panose="020B0604020202020204" pitchFamily="34" charset="0"/>
              </a:rPr>
              <a:t>A PEER-TO PEER </a:t>
            </a:r>
            <a:r>
              <a:rPr lang="en-US" altLang="zh-CN" sz="24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ELECTRONIC</a:t>
            </a:r>
          </a:p>
          <a:p>
            <a:pPr lvl="0" algn="ctr">
              <a:lnSpc>
                <a:spcPct val="120000"/>
              </a:lnSpc>
            </a:pPr>
            <a:r>
              <a:rPr lang="en-US" altLang="zh-CN" sz="24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CASH SYSTEM</a:t>
            </a:r>
            <a:endParaRPr lang="en-US" altLang="zh-CN" sz="2400" b="1" dirty="0" smtClean="0">
              <a:solidFill>
                <a:schemeClr val="tx2">
                  <a:lumMod val="60000"/>
                  <a:lumOff val="40000"/>
                </a:schemeClr>
              </a:solidFill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7070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0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46" grpId="0"/>
      <p:bldP spid="48" grpId="0"/>
      <p:bldP spid="55" grpId="0"/>
      <p:bldP spid="5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平行四边形 9">
            <a:extLst>
              <a:ext uri="{FF2B5EF4-FFF2-40B4-BE49-F238E27FC236}">
                <a16:creationId xmlns="" xmlns:a16="http://schemas.microsoft.com/office/drawing/2014/main" id="{F39C7971-0BDE-4D65-A4BE-30667A2183BE}"/>
              </a:ext>
            </a:extLst>
          </p:cNvPr>
          <p:cNvSpPr/>
          <p:nvPr/>
        </p:nvSpPr>
        <p:spPr>
          <a:xfrm>
            <a:off x="6207547" y="-14343"/>
            <a:ext cx="5664629" cy="6858000"/>
          </a:xfrm>
          <a:prstGeom prst="parallelogram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0748" y="-14343"/>
            <a:ext cx="6531428" cy="6858000"/>
          </a:xfrm>
          <a:prstGeom prst="rect">
            <a:avLst/>
          </a:prstGeom>
        </p:spPr>
      </p:pic>
      <p:pic>
        <p:nvPicPr>
          <p:cNvPr id="5124" name="Picture 4" descr="Káº¿t quáº£ hÃ¬nh áº£nh cho BLOCK CHAIN H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8934" y="-160178"/>
            <a:ext cx="6483241" cy="7026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矩形 8">
            <a:extLst>
              <a:ext uri="{FF2B5EF4-FFF2-40B4-BE49-F238E27FC236}">
                <a16:creationId xmlns="" xmlns:a16="http://schemas.microsoft.com/office/drawing/2014/main" id="{AF9EC749-2D2A-49FA-970C-89907DBF9848}"/>
              </a:ext>
            </a:extLst>
          </p:cNvPr>
          <p:cNvSpPr/>
          <p:nvPr/>
        </p:nvSpPr>
        <p:spPr>
          <a:xfrm>
            <a:off x="-241159" y="9365064"/>
            <a:ext cx="3496825" cy="1728316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11" name="平行四边形 9">
            <a:extLst>
              <a:ext uri="{FF2B5EF4-FFF2-40B4-BE49-F238E27FC236}">
                <a16:creationId xmlns="" xmlns:a16="http://schemas.microsoft.com/office/drawing/2014/main" id="{5A0EA555-F680-4516-B522-C62179AE8011}"/>
              </a:ext>
            </a:extLst>
          </p:cNvPr>
          <p:cNvSpPr/>
          <p:nvPr/>
        </p:nvSpPr>
        <p:spPr>
          <a:xfrm>
            <a:off x="8384765" y="2625423"/>
            <a:ext cx="2949260" cy="4192823"/>
          </a:xfrm>
          <a:custGeom>
            <a:avLst/>
            <a:gdLst>
              <a:gd name="connsiteX0" fmla="*/ 0 w 2088232"/>
              <a:gd name="connsiteY0" fmla="*/ 2579840 h 2579840"/>
              <a:gd name="connsiteX1" fmla="*/ 522058 w 2088232"/>
              <a:gd name="connsiteY1" fmla="*/ 0 h 2579840"/>
              <a:gd name="connsiteX2" fmla="*/ 2088232 w 2088232"/>
              <a:gd name="connsiteY2" fmla="*/ 0 h 2579840"/>
              <a:gd name="connsiteX3" fmla="*/ 1566174 w 2088232"/>
              <a:gd name="connsiteY3" fmla="*/ 2579840 h 2579840"/>
              <a:gd name="connsiteX4" fmla="*/ 0 w 2088232"/>
              <a:gd name="connsiteY4" fmla="*/ 2579840 h 2579840"/>
              <a:gd name="connsiteX0" fmla="*/ 0 w 2211945"/>
              <a:gd name="connsiteY0" fmla="*/ 3133859 h 3133859"/>
              <a:gd name="connsiteX1" fmla="*/ 522058 w 2211945"/>
              <a:gd name="connsiteY1" fmla="*/ 554019 h 3133859"/>
              <a:gd name="connsiteX2" fmla="*/ 2211945 w 2211945"/>
              <a:gd name="connsiteY2" fmla="*/ 0 h 3133859"/>
              <a:gd name="connsiteX3" fmla="*/ 1566174 w 2211945"/>
              <a:gd name="connsiteY3" fmla="*/ 3133859 h 3133859"/>
              <a:gd name="connsiteX4" fmla="*/ 0 w 2211945"/>
              <a:gd name="connsiteY4" fmla="*/ 3133859 h 3133859"/>
              <a:gd name="connsiteX0" fmla="*/ 0 w 2211945"/>
              <a:gd name="connsiteY0" fmla="*/ 3133859 h 3133859"/>
              <a:gd name="connsiteX1" fmla="*/ 618877 w 2211945"/>
              <a:gd name="connsiteY1" fmla="*/ 91440 h 3133859"/>
              <a:gd name="connsiteX2" fmla="*/ 2211945 w 2211945"/>
              <a:gd name="connsiteY2" fmla="*/ 0 h 3133859"/>
              <a:gd name="connsiteX3" fmla="*/ 1566174 w 2211945"/>
              <a:gd name="connsiteY3" fmla="*/ 3133859 h 3133859"/>
              <a:gd name="connsiteX4" fmla="*/ 0 w 2211945"/>
              <a:gd name="connsiteY4" fmla="*/ 3133859 h 3133859"/>
              <a:gd name="connsiteX0" fmla="*/ 0 w 2211945"/>
              <a:gd name="connsiteY0" fmla="*/ 3144617 h 3144617"/>
              <a:gd name="connsiteX1" fmla="*/ 645772 w 2211945"/>
              <a:gd name="connsiteY1" fmla="*/ 0 h 3144617"/>
              <a:gd name="connsiteX2" fmla="*/ 2211945 w 2211945"/>
              <a:gd name="connsiteY2" fmla="*/ 10758 h 3144617"/>
              <a:gd name="connsiteX3" fmla="*/ 1566174 w 2211945"/>
              <a:gd name="connsiteY3" fmla="*/ 3144617 h 3144617"/>
              <a:gd name="connsiteX4" fmla="*/ 0 w 2211945"/>
              <a:gd name="connsiteY4" fmla="*/ 3144617 h 31446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11945" h="3144617">
                <a:moveTo>
                  <a:pt x="0" y="3144617"/>
                </a:moveTo>
                <a:lnTo>
                  <a:pt x="645772" y="0"/>
                </a:lnTo>
                <a:lnTo>
                  <a:pt x="2211945" y="10758"/>
                </a:lnTo>
                <a:lnTo>
                  <a:pt x="1566174" y="3144617"/>
                </a:lnTo>
                <a:lnTo>
                  <a:pt x="0" y="3144617"/>
                </a:lnTo>
                <a:close/>
              </a:path>
            </a:pathLst>
          </a:custGeom>
          <a:solidFill>
            <a:srgbClr val="44526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latin typeface="Calibri" panose="020F0502020204030204" pitchFamily="34" charset="0"/>
            </a:endParaRPr>
          </a:p>
        </p:txBody>
      </p:sp>
      <p:cxnSp>
        <p:nvCxnSpPr>
          <p:cNvPr id="12" name="直接连接符 3">
            <a:extLst>
              <a:ext uri="{FF2B5EF4-FFF2-40B4-BE49-F238E27FC236}">
                <a16:creationId xmlns="" xmlns:a16="http://schemas.microsoft.com/office/drawing/2014/main" id="{9FB72A68-75E2-4054-83EE-7A16AF4288A3}"/>
              </a:ext>
            </a:extLst>
          </p:cNvPr>
          <p:cNvCxnSpPr/>
          <p:nvPr/>
        </p:nvCxnSpPr>
        <p:spPr>
          <a:xfrm flipH="1">
            <a:off x="8223771" y="-329759"/>
            <a:ext cx="1632181" cy="7968885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平行四边形 9">
            <a:extLst>
              <a:ext uri="{FF2B5EF4-FFF2-40B4-BE49-F238E27FC236}">
                <a16:creationId xmlns="" xmlns:a16="http://schemas.microsoft.com/office/drawing/2014/main" id="{B69BA5D0-D9F6-494C-851B-F3E211CEDA2C}"/>
              </a:ext>
            </a:extLst>
          </p:cNvPr>
          <p:cNvSpPr/>
          <p:nvPr/>
        </p:nvSpPr>
        <p:spPr>
          <a:xfrm>
            <a:off x="9242740" y="-1481886"/>
            <a:ext cx="2949260" cy="4192823"/>
          </a:xfrm>
          <a:custGeom>
            <a:avLst/>
            <a:gdLst>
              <a:gd name="connsiteX0" fmla="*/ 0 w 2088232"/>
              <a:gd name="connsiteY0" fmla="*/ 2579840 h 2579840"/>
              <a:gd name="connsiteX1" fmla="*/ 522058 w 2088232"/>
              <a:gd name="connsiteY1" fmla="*/ 0 h 2579840"/>
              <a:gd name="connsiteX2" fmla="*/ 2088232 w 2088232"/>
              <a:gd name="connsiteY2" fmla="*/ 0 h 2579840"/>
              <a:gd name="connsiteX3" fmla="*/ 1566174 w 2088232"/>
              <a:gd name="connsiteY3" fmla="*/ 2579840 h 2579840"/>
              <a:gd name="connsiteX4" fmla="*/ 0 w 2088232"/>
              <a:gd name="connsiteY4" fmla="*/ 2579840 h 2579840"/>
              <a:gd name="connsiteX0" fmla="*/ 0 w 2211945"/>
              <a:gd name="connsiteY0" fmla="*/ 3133859 h 3133859"/>
              <a:gd name="connsiteX1" fmla="*/ 522058 w 2211945"/>
              <a:gd name="connsiteY1" fmla="*/ 554019 h 3133859"/>
              <a:gd name="connsiteX2" fmla="*/ 2211945 w 2211945"/>
              <a:gd name="connsiteY2" fmla="*/ 0 h 3133859"/>
              <a:gd name="connsiteX3" fmla="*/ 1566174 w 2211945"/>
              <a:gd name="connsiteY3" fmla="*/ 3133859 h 3133859"/>
              <a:gd name="connsiteX4" fmla="*/ 0 w 2211945"/>
              <a:gd name="connsiteY4" fmla="*/ 3133859 h 3133859"/>
              <a:gd name="connsiteX0" fmla="*/ 0 w 2211945"/>
              <a:gd name="connsiteY0" fmla="*/ 3133859 h 3133859"/>
              <a:gd name="connsiteX1" fmla="*/ 618877 w 2211945"/>
              <a:gd name="connsiteY1" fmla="*/ 91440 h 3133859"/>
              <a:gd name="connsiteX2" fmla="*/ 2211945 w 2211945"/>
              <a:gd name="connsiteY2" fmla="*/ 0 h 3133859"/>
              <a:gd name="connsiteX3" fmla="*/ 1566174 w 2211945"/>
              <a:gd name="connsiteY3" fmla="*/ 3133859 h 3133859"/>
              <a:gd name="connsiteX4" fmla="*/ 0 w 2211945"/>
              <a:gd name="connsiteY4" fmla="*/ 3133859 h 3133859"/>
              <a:gd name="connsiteX0" fmla="*/ 0 w 2211945"/>
              <a:gd name="connsiteY0" fmla="*/ 3144617 h 3144617"/>
              <a:gd name="connsiteX1" fmla="*/ 645772 w 2211945"/>
              <a:gd name="connsiteY1" fmla="*/ 0 h 3144617"/>
              <a:gd name="connsiteX2" fmla="*/ 2211945 w 2211945"/>
              <a:gd name="connsiteY2" fmla="*/ 10758 h 3144617"/>
              <a:gd name="connsiteX3" fmla="*/ 1566174 w 2211945"/>
              <a:gd name="connsiteY3" fmla="*/ 3144617 h 3144617"/>
              <a:gd name="connsiteX4" fmla="*/ 0 w 2211945"/>
              <a:gd name="connsiteY4" fmla="*/ 3144617 h 31446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11945" h="3144617">
                <a:moveTo>
                  <a:pt x="0" y="3144617"/>
                </a:moveTo>
                <a:lnTo>
                  <a:pt x="645772" y="0"/>
                </a:lnTo>
                <a:lnTo>
                  <a:pt x="2211945" y="10758"/>
                </a:lnTo>
                <a:lnTo>
                  <a:pt x="1566174" y="3144617"/>
                </a:lnTo>
                <a:lnTo>
                  <a:pt x="0" y="3144617"/>
                </a:lnTo>
                <a:close/>
              </a:path>
            </a:pathLst>
          </a:cu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14" name="矩形 13">
            <a:extLst>
              <a:ext uri="{FF2B5EF4-FFF2-40B4-BE49-F238E27FC236}">
                <a16:creationId xmlns="" xmlns:a16="http://schemas.microsoft.com/office/drawing/2014/main" id="{4DAFDB37-819B-4006-A4C3-31D010D6DEAD}"/>
              </a:ext>
            </a:extLst>
          </p:cNvPr>
          <p:cNvSpPr/>
          <p:nvPr/>
        </p:nvSpPr>
        <p:spPr>
          <a:xfrm>
            <a:off x="529083" y="4168041"/>
            <a:ext cx="619276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4400" b="1" dirty="0" smtClean="0">
                <a:solidFill>
                  <a:srgbClr val="44526F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APPLICATIONS</a:t>
            </a:r>
            <a:endParaRPr lang="zh-CN" altLang="en-US" sz="4400" b="1" dirty="0">
              <a:solidFill>
                <a:srgbClr val="44526F"/>
              </a:solidFill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="" xmlns:a16="http://schemas.microsoft.com/office/drawing/2014/main" id="{B5D066B3-F8F7-4AA6-B09A-D4E596301933}"/>
              </a:ext>
            </a:extLst>
          </p:cNvPr>
          <p:cNvSpPr/>
          <p:nvPr/>
        </p:nvSpPr>
        <p:spPr>
          <a:xfrm>
            <a:off x="520778" y="2743115"/>
            <a:ext cx="2771921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8800" b="1" spc="400" dirty="0" smtClean="0">
                <a:solidFill>
                  <a:srgbClr val="44526F"/>
                </a:solidFill>
                <a:latin typeface="Calibri" panose="020F0502020204030204" pitchFamily="34" charset="0"/>
                <a:ea typeface="Microsoft YaHei" charset="-122"/>
                <a:cs typeface="Microsoft YaHei" charset="-122"/>
                <a:sym typeface="+mn-lt"/>
              </a:rPr>
              <a:t>03 </a:t>
            </a:r>
            <a:endParaRPr lang="en-US" altLang="zh-CN" sz="8800" b="1" spc="400" dirty="0">
              <a:solidFill>
                <a:srgbClr val="44526F"/>
              </a:solidFill>
              <a:latin typeface="Calibri" panose="020F0502020204030204" pitchFamily="34" charset="0"/>
              <a:ea typeface="Microsoft YaHei" charset="-122"/>
              <a:cs typeface="Microsoft YaHei" charset="-122"/>
              <a:sym typeface="+mn-lt"/>
            </a:endParaRPr>
          </a:p>
          <a:p>
            <a:pPr>
              <a:defRPr/>
            </a:pPr>
            <a:endParaRPr lang="en-US" altLang="zh-CN" sz="8800" b="1" spc="400" dirty="0">
              <a:solidFill>
                <a:srgbClr val="44526F"/>
              </a:solidFill>
              <a:latin typeface="Calibri" panose="020F0502020204030204" pitchFamily="34" charset="0"/>
              <a:ea typeface="Microsoft YaHei" charset="-122"/>
              <a:cs typeface="Microsoft YaHei" charset="-122"/>
              <a:sym typeface="+mn-lt"/>
            </a:endParaRPr>
          </a:p>
          <a:p>
            <a:pPr>
              <a:defRPr/>
            </a:pPr>
            <a:endParaRPr lang="zh-CN" altLang="en-US" sz="8800" b="1" spc="400" dirty="0">
              <a:solidFill>
                <a:srgbClr val="44526F"/>
              </a:solidFill>
              <a:latin typeface="Calibri" panose="020F0502020204030204" pitchFamily="34" charset="0"/>
              <a:ea typeface="Microsoft YaHei" charset="-122"/>
              <a:cs typeface="Microsoft YaHei" charset="-122"/>
              <a:sym typeface="+mn-lt"/>
            </a:endParaRPr>
          </a:p>
        </p:txBody>
      </p:sp>
      <p:sp>
        <p:nvSpPr>
          <p:cNvPr id="3" name="Parallelogram 2"/>
          <p:cNvSpPr/>
          <p:nvPr/>
        </p:nvSpPr>
        <p:spPr>
          <a:xfrm>
            <a:off x="4238044" y="-15902"/>
            <a:ext cx="3347499" cy="4226758"/>
          </a:xfrm>
          <a:prstGeom prst="parallelogram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arallelogram 5"/>
          <p:cNvSpPr/>
          <p:nvPr/>
        </p:nvSpPr>
        <p:spPr>
          <a:xfrm>
            <a:off x="10455966" y="3392333"/>
            <a:ext cx="2177972" cy="3451324"/>
          </a:xfrm>
          <a:prstGeom prst="parallelogram">
            <a:avLst>
              <a:gd name="adj" fmla="val 3314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Parallelogram 17"/>
          <p:cNvSpPr/>
          <p:nvPr/>
        </p:nvSpPr>
        <p:spPr>
          <a:xfrm>
            <a:off x="11180857" y="-58991"/>
            <a:ext cx="2177972" cy="3451324"/>
          </a:xfrm>
          <a:prstGeom prst="parallelogram">
            <a:avLst>
              <a:gd name="adj" fmla="val 3314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Parallelogram 18"/>
          <p:cNvSpPr/>
          <p:nvPr/>
        </p:nvSpPr>
        <p:spPr>
          <a:xfrm>
            <a:off x="4740302" y="3414657"/>
            <a:ext cx="2177972" cy="3451324"/>
          </a:xfrm>
          <a:prstGeom prst="parallelogram">
            <a:avLst>
              <a:gd name="adj" fmla="val 3314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 descr="One triangle outline and two solid triangles which accent the image">
            <a:extLst>
              <a:ext uri="{FF2B5EF4-FFF2-40B4-BE49-F238E27FC236}">
                <a16:creationId xmlns:a16="http://schemas.microsoft.com/office/drawing/2014/main" xmlns="" id="{66F78661-DF1F-42BC-B794-0FB9369D0DF4}"/>
              </a:ext>
            </a:extLst>
          </p:cNvPr>
          <p:cNvGrpSpPr/>
          <p:nvPr/>
        </p:nvGrpSpPr>
        <p:grpSpPr>
          <a:xfrm>
            <a:off x="3141264" y="934372"/>
            <a:ext cx="2793412" cy="2896935"/>
            <a:chOff x="1928664" y="2925893"/>
            <a:chExt cx="2793412" cy="2896935"/>
          </a:xfrm>
        </p:grpSpPr>
        <p:sp>
          <p:nvSpPr>
            <p:cNvPr id="17" name="Isosceles Triangle 16" descr="Decorative Triangle">
              <a:extLst>
                <a:ext uri="{FF2B5EF4-FFF2-40B4-BE49-F238E27FC236}">
                  <a16:creationId xmlns:a16="http://schemas.microsoft.com/office/drawing/2014/main" xmlns="" id="{4A51CE02-BC1D-466F-AB17-2352D0A84623}"/>
                </a:ext>
              </a:extLst>
            </p:cNvPr>
            <p:cNvSpPr/>
            <p:nvPr/>
          </p:nvSpPr>
          <p:spPr>
            <a:xfrm rot="10800000">
              <a:off x="1928664" y="2925893"/>
              <a:ext cx="740512" cy="503107"/>
            </a:xfrm>
            <a:prstGeom prst="triangl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20" name="Isosceles Triangle 19" descr="Decorative Triangle">
              <a:extLst>
                <a:ext uri="{FF2B5EF4-FFF2-40B4-BE49-F238E27FC236}">
                  <a16:creationId xmlns:a16="http://schemas.microsoft.com/office/drawing/2014/main" xmlns="" id="{99859FBE-B857-43A4-9C87-4C0FFF478291}"/>
                </a:ext>
              </a:extLst>
            </p:cNvPr>
            <p:cNvSpPr/>
            <p:nvPr/>
          </p:nvSpPr>
          <p:spPr>
            <a:xfrm rot="10800000">
              <a:off x="2669176" y="3959382"/>
              <a:ext cx="1689239" cy="1147676"/>
            </a:xfrm>
            <a:prstGeom prst="triangle">
              <a:avLst/>
            </a:prstGeom>
            <a:gradFill flip="none" rotWithShape="1">
              <a:gsLst>
                <a:gs pos="0">
                  <a:schemeClr val="tx2">
                    <a:lumMod val="50000"/>
                    <a:tint val="66000"/>
                    <a:satMod val="160000"/>
                  </a:schemeClr>
                </a:gs>
                <a:gs pos="50000">
                  <a:schemeClr val="tx2">
                    <a:lumMod val="50000"/>
                    <a:tint val="44500"/>
                    <a:satMod val="160000"/>
                  </a:schemeClr>
                </a:gs>
                <a:gs pos="100000">
                  <a:schemeClr val="tx2">
                    <a:lumMod val="50000"/>
                    <a:tint val="23500"/>
                    <a:satMod val="160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21" name="Isosceles Triangle 20" descr="Decorative Triangle">
              <a:extLst>
                <a:ext uri="{FF2B5EF4-FFF2-40B4-BE49-F238E27FC236}">
                  <a16:creationId xmlns:a16="http://schemas.microsoft.com/office/drawing/2014/main" xmlns="" id="{B8377587-77F4-4DA3-A169-B66000476E93}"/>
                </a:ext>
              </a:extLst>
            </p:cNvPr>
            <p:cNvSpPr/>
            <p:nvPr/>
          </p:nvSpPr>
          <p:spPr>
            <a:xfrm>
              <a:off x="4176334" y="5452049"/>
              <a:ext cx="545742" cy="370779"/>
            </a:xfrm>
            <a:prstGeom prst="triangle">
              <a:avLst/>
            </a:prstGeom>
            <a:gradFill flip="none" rotWithShape="1">
              <a:gsLst>
                <a:gs pos="0">
                  <a:schemeClr val="tx2">
                    <a:lumMod val="50000"/>
                    <a:tint val="66000"/>
                    <a:satMod val="160000"/>
                  </a:schemeClr>
                </a:gs>
                <a:gs pos="50000">
                  <a:schemeClr val="tx2">
                    <a:lumMod val="50000"/>
                    <a:tint val="44500"/>
                    <a:satMod val="160000"/>
                  </a:schemeClr>
                </a:gs>
                <a:gs pos="100000">
                  <a:schemeClr val="tx2">
                    <a:lumMod val="50000"/>
                    <a:tint val="23500"/>
                    <a:satMod val="160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 dirty="0"/>
            </a:p>
          </p:txBody>
        </p:sp>
      </p:grpSp>
    </p:spTree>
    <p:extLst>
      <p:ext uri="{BB962C8B-B14F-4D97-AF65-F5344CB8AC3E}">
        <p14:creationId xmlns:p14="http://schemas.microsoft.com/office/powerpoint/2010/main" val="524397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4" grpId="0"/>
      <p:bldP spid="1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="" xmlns:a16="http://schemas.microsoft.com/office/drawing/2014/main" id="{C9FE3F12-EF2B-4C2B-8DA1-3D9B6D947A7C}"/>
              </a:ext>
            </a:extLst>
          </p:cNvPr>
          <p:cNvSpPr txBox="1"/>
          <p:nvPr/>
        </p:nvSpPr>
        <p:spPr>
          <a:xfrm>
            <a:off x="4616652" y="250561"/>
            <a:ext cx="29506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600" b="1" dirty="0" smtClean="0">
                <a:solidFill>
                  <a:srgbClr val="44526F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APPLICATIONS</a:t>
            </a:r>
            <a:endParaRPr lang="zh-CN" altLang="en-US" sz="3600" b="1" dirty="0">
              <a:solidFill>
                <a:srgbClr val="44526F"/>
              </a:solidFill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24" name="组合 30"/>
          <p:cNvGrpSpPr/>
          <p:nvPr/>
        </p:nvGrpSpPr>
        <p:grpSpPr>
          <a:xfrm>
            <a:off x="687674" y="4268026"/>
            <a:ext cx="3013322" cy="747145"/>
            <a:chOff x="6066759" y="3229513"/>
            <a:chExt cx="1958368" cy="398835"/>
          </a:xfrm>
          <a:solidFill>
            <a:srgbClr val="44526F"/>
          </a:solidFill>
        </p:grpSpPr>
        <p:sp>
          <p:nvSpPr>
            <p:cNvPr id="25" name="圆角矩形 24"/>
            <p:cNvSpPr/>
            <p:nvPr/>
          </p:nvSpPr>
          <p:spPr>
            <a:xfrm>
              <a:off x="6226210" y="3229513"/>
              <a:ext cx="1639466" cy="337950"/>
            </a:xfrm>
            <a:prstGeom prst="roundRect">
              <a:avLst>
                <a:gd name="adj" fmla="val 41676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latin typeface="Calibri" panose="020F050202020403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26" name="矩形 9"/>
            <p:cNvSpPr>
              <a:spLocks noChangeArrowheads="1"/>
            </p:cNvSpPr>
            <p:nvPr/>
          </p:nvSpPr>
          <p:spPr bwMode="auto">
            <a:xfrm>
              <a:off x="6066759" y="3252590"/>
              <a:ext cx="1958368" cy="375758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6393" tIns="48195" rIns="96393" bIns="48195">
              <a:spAutoFit/>
            </a:bodyPr>
            <a:lstStyle/>
            <a:p>
              <a:pPr algn="ctr"/>
              <a:r>
                <a:rPr lang="en-US" altLang="zh-CN" sz="2800" b="1" dirty="0" smtClean="0">
                  <a:solidFill>
                    <a:schemeClr val="bg1"/>
                  </a:solidFill>
                  <a:latin typeface="Calibri" panose="020F0502020204030204" pitchFamily="34" charset="0"/>
                  <a:ea typeface="微软雅黑" panose="020B0503020204020204" pitchFamily="34" charset="-122"/>
                </a:rPr>
                <a:t>EDUCATION</a:t>
              </a:r>
              <a:endParaRPr lang="zh-CN" altLang="en-US" sz="2800" b="1" dirty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</a:endParaRPr>
            </a:p>
          </p:txBody>
        </p:sp>
      </p:grpSp>
      <p:pic>
        <p:nvPicPr>
          <p:cNvPr id="3074" name="Picture 2" descr="Káº¿t quáº£ hÃ¬nh áº£nh cho education vÃ  block chai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107" y="1795333"/>
            <a:ext cx="2843829" cy="2132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0" name="组合 30"/>
          <p:cNvGrpSpPr/>
          <p:nvPr/>
        </p:nvGrpSpPr>
        <p:grpSpPr>
          <a:xfrm>
            <a:off x="3404543" y="4267390"/>
            <a:ext cx="3013322" cy="633089"/>
            <a:chOff x="7761815" y="2829081"/>
            <a:chExt cx="1958368" cy="337950"/>
          </a:xfrm>
          <a:solidFill>
            <a:srgbClr val="44526F"/>
          </a:solidFill>
        </p:grpSpPr>
        <p:sp>
          <p:nvSpPr>
            <p:cNvPr id="31" name="圆角矩形 24"/>
            <p:cNvSpPr/>
            <p:nvPr/>
          </p:nvSpPr>
          <p:spPr>
            <a:xfrm>
              <a:off x="7896743" y="2829081"/>
              <a:ext cx="1639466" cy="337950"/>
            </a:xfrm>
            <a:prstGeom prst="roundRect">
              <a:avLst>
                <a:gd name="adj" fmla="val 41676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latin typeface="Calibri" panose="020F050202020403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32" name="矩形 9"/>
            <p:cNvSpPr>
              <a:spLocks noChangeArrowheads="1"/>
            </p:cNvSpPr>
            <p:nvPr/>
          </p:nvSpPr>
          <p:spPr bwMode="auto">
            <a:xfrm>
              <a:off x="7761815" y="2857060"/>
              <a:ext cx="1958368" cy="281969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6393" tIns="48195" rIns="96393" bIns="48195">
              <a:spAutoFit/>
            </a:bodyPr>
            <a:lstStyle/>
            <a:p>
              <a:pPr algn="ctr"/>
              <a:r>
                <a:rPr lang="en-US" altLang="zh-CN" sz="2800" b="1" dirty="0" smtClean="0">
                  <a:solidFill>
                    <a:schemeClr val="bg1"/>
                  </a:solidFill>
                  <a:latin typeface="Calibri" panose="020F0502020204030204" pitchFamily="34" charset="0"/>
                  <a:ea typeface="微软雅黑" panose="020B0503020204020204" pitchFamily="34" charset="-122"/>
                </a:rPr>
                <a:t>ECOMMERCE</a:t>
              </a:r>
              <a:endParaRPr lang="zh-CN" altLang="en-US" sz="2800" b="1" dirty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3" name="组合 30"/>
          <p:cNvGrpSpPr/>
          <p:nvPr/>
        </p:nvGrpSpPr>
        <p:grpSpPr>
          <a:xfrm>
            <a:off x="8941378" y="4275046"/>
            <a:ext cx="3013322" cy="633089"/>
            <a:chOff x="9771466" y="2181663"/>
            <a:chExt cx="1958368" cy="337950"/>
          </a:xfrm>
          <a:solidFill>
            <a:srgbClr val="44526F"/>
          </a:solidFill>
        </p:grpSpPr>
        <p:sp>
          <p:nvSpPr>
            <p:cNvPr id="34" name="圆角矩形 24"/>
            <p:cNvSpPr/>
            <p:nvPr/>
          </p:nvSpPr>
          <p:spPr>
            <a:xfrm>
              <a:off x="9895636" y="2181663"/>
              <a:ext cx="1639466" cy="337950"/>
            </a:xfrm>
            <a:prstGeom prst="roundRect">
              <a:avLst>
                <a:gd name="adj" fmla="val 41676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latin typeface="Calibri" panose="020F050202020403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35" name="矩形 9"/>
            <p:cNvSpPr>
              <a:spLocks noChangeArrowheads="1"/>
            </p:cNvSpPr>
            <p:nvPr/>
          </p:nvSpPr>
          <p:spPr bwMode="auto">
            <a:xfrm>
              <a:off x="9771466" y="2195007"/>
              <a:ext cx="1958368" cy="281969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6393" tIns="48195" rIns="96393" bIns="48195">
              <a:spAutoFit/>
            </a:bodyPr>
            <a:lstStyle/>
            <a:p>
              <a:pPr algn="ctr"/>
              <a:r>
                <a:rPr lang="en-US" altLang="zh-CN" sz="2800" b="1" dirty="0" smtClean="0">
                  <a:solidFill>
                    <a:schemeClr val="bg1"/>
                  </a:solidFill>
                  <a:latin typeface="Calibri" panose="020F0502020204030204" pitchFamily="34" charset="0"/>
                  <a:ea typeface="微软雅黑" panose="020B0503020204020204" pitchFamily="34" charset="-122"/>
                </a:rPr>
                <a:t>FINANCE</a:t>
              </a:r>
              <a:endParaRPr lang="zh-CN" altLang="en-US" sz="2800" b="1" dirty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6" name="组合 30"/>
          <p:cNvGrpSpPr/>
          <p:nvPr/>
        </p:nvGrpSpPr>
        <p:grpSpPr>
          <a:xfrm>
            <a:off x="6182498" y="4267524"/>
            <a:ext cx="3013322" cy="633089"/>
            <a:chOff x="6125599" y="3258511"/>
            <a:chExt cx="1958368" cy="337950"/>
          </a:xfrm>
          <a:solidFill>
            <a:srgbClr val="44526F"/>
          </a:solidFill>
        </p:grpSpPr>
        <p:sp>
          <p:nvSpPr>
            <p:cNvPr id="37" name="圆角矩形 24"/>
            <p:cNvSpPr/>
            <p:nvPr/>
          </p:nvSpPr>
          <p:spPr>
            <a:xfrm>
              <a:off x="6255628" y="3258511"/>
              <a:ext cx="1639466" cy="337950"/>
            </a:xfrm>
            <a:prstGeom prst="roundRect">
              <a:avLst>
                <a:gd name="adj" fmla="val 41676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latin typeface="Calibri" panose="020F050202020403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38" name="矩形 9"/>
            <p:cNvSpPr>
              <a:spLocks noChangeArrowheads="1"/>
            </p:cNvSpPr>
            <p:nvPr/>
          </p:nvSpPr>
          <p:spPr bwMode="auto">
            <a:xfrm>
              <a:off x="6125599" y="3281587"/>
              <a:ext cx="1958368" cy="281969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6393" tIns="48195" rIns="96393" bIns="48195">
              <a:spAutoFit/>
            </a:bodyPr>
            <a:lstStyle/>
            <a:p>
              <a:pPr algn="ctr"/>
              <a:r>
                <a:rPr lang="en-US" altLang="zh-CN" sz="2800" b="1" dirty="0" smtClean="0">
                  <a:solidFill>
                    <a:schemeClr val="bg1"/>
                  </a:solidFill>
                  <a:latin typeface="Calibri" panose="020F0502020204030204" pitchFamily="34" charset="0"/>
                  <a:ea typeface="微软雅黑" panose="020B0503020204020204" pitchFamily="34" charset="-122"/>
                </a:rPr>
                <a:t>HEALTHCARE</a:t>
              </a:r>
              <a:endParaRPr lang="zh-CN" altLang="en-US" sz="2800" b="1" dirty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</a:endParaRPr>
            </a:p>
          </p:txBody>
        </p:sp>
      </p:grpSp>
      <p:pic>
        <p:nvPicPr>
          <p:cNvPr id="28" name="Picture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9290" y="1922082"/>
            <a:ext cx="2843828" cy="2132872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5168" y="1961417"/>
            <a:ext cx="2557438" cy="205420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8988" y="1970396"/>
            <a:ext cx="2835712" cy="2036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917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平行四边形 9">
            <a:extLst>
              <a:ext uri="{FF2B5EF4-FFF2-40B4-BE49-F238E27FC236}">
                <a16:creationId xmlns="" xmlns:a16="http://schemas.microsoft.com/office/drawing/2014/main" id="{F39C7971-0BDE-4D65-A4BE-30667A2183BE}"/>
              </a:ext>
            </a:extLst>
          </p:cNvPr>
          <p:cNvSpPr/>
          <p:nvPr/>
        </p:nvSpPr>
        <p:spPr>
          <a:xfrm>
            <a:off x="6207547" y="-14343"/>
            <a:ext cx="5664629" cy="6858000"/>
          </a:xfrm>
          <a:prstGeom prst="parallelogram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0748" y="-14343"/>
            <a:ext cx="6531428" cy="6858000"/>
          </a:xfrm>
          <a:prstGeom prst="rect">
            <a:avLst/>
          </a:prstGeom>
        </p:spPr>
      </p:pic>
      <p:pic>
        <p:nvPicPr>
          <p:cNvPr id="2050" name="Picture 2" descr="HÃ¬nh áº£nh cÃ³ liÃªn qua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0401" y="66675"/>
            <a:ext cx="6581775" cy="7026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矩形 8">
            <a:extLst>
              <a:ext uri="{FF2B5EF4-FFF2-40B4-BE49-F238E27FC236}">
                <a16:creationId xmlns="" xmlns:a16="http://schemas.microsoft.com/office/drawing/2014/main" id="{AF9EC749-2D2A-49FA-970C-89907DBF9848}"/>
              </a:ext>
            </a:extLst>
          </p:cNvPr>
          <p:cNvSpPr/>
          <p:nvPr/>
        </p:nvSpPr>
        <p:spPr>
          <a:xfrm>
            <a:off x="-241159" y="9365064"/>
            <a:ext cx="3496825" cy="1728316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11" name="平行四边形 9">
            <a:extLst>
              <a:ext uri="{FF2B5EF4-FFF2-40B4-BE49-F238E27FC236}">
                <a16:creationId xmlns="" xmlns:a16="http://schemas.microsoft.com/office/drawing/2014/main" id="{5A0EA555-F680-4516-B522-C62179AE8011}"/>
              </a:ext>
            </a:extLst>
          </p:cNvPr>
          <p:cNvSpPr/>
          <p:nvPr/>
        </p:nvSpPr>
        <p:spPr>
          <a:xfrm>
            <a:off x="8384765" y="2625423"/>
            <a:ext cx="2949260" cy="4192823"/>
          </a:xfrm>
          <a:custGeom>
            <a:avLst/>
            <a:gdLst>
              <a:gd name="connsiteX0" fmla="*/ 0 w 2088232"/>
              <a:gd name="connsiteY0" fmla="*/ 2579840 h 2579840"/>
              <a:gd name="connsiteX1" fmla="*/ 522058 w 2088232"/>
              <a:gd name="connsiteY1" fmla="*/ 0 h 2579840"/>
              <a:gd name="connsiteX2" fmla="*/ 2088232 w 2088232"/>
              <a:gd name="connsiteY2" fmla="*/ 0 h 2579840"/>
              <a:gd name="connsiteX3" fmla="*/ 1566174 w 2088232"/>
              <a:gd name="connsiteY3" fmla="*/ 2579840 h 2579840"/>
              <a:gd name="connsiteX4" fmla="*/ 0 w 2088232"/>
              <a:gd name="connsiteY4" fmla="*/ 2579840 h 2579840"/>
              <a:gd name="connsiteX0" fmla="*/ 0 w 2211945"/>
              <a:gd name="connsiteY0" fmla="*/ 3133859 h 3133859"/>
              <a:gd name="connsiteX1" fmla="*/ 522058 w 2211945"/>
              <a:gd name="connsiteY1" fmla="*/ 554019 h 3133859"/>
              <a:gd name="connsiteX2" fmla="*/ 2211945 w 2211945"/>
              <a:gd name="connsiteY2" fmla="*/ 0 h 3133859"/>
              <a:gd name="connsiteX3" fmla="*/ 1566174 w 2211945"/>
              <a:gd name="connsiteY3" fmla="*/ 3133859 h 3133859"/>
              <a:gd name="connsiteX4" fmla="*/ 0 w 2211945"/>
              <a:gd name="connsiteY4" fmla="*/ 3133859 h 3133859"/>
              <a:gd name="connsiteX0" fmla="*/ 0 w 2211945"/>
              <a:gd name="connsiteY0" fmla="*/ 3133859 h 3133859"/>
              <a:gd name="connsiteX1" fmla="*/ 618877 w 2211945"/>
              <a:gd name="connsiteY1" fmla="*/ 91440 h 3133859"/>
              <a:gd name="connsiteX2" fmla="*/ 2211945 w 2211945"/>
              <a:gd name="connsiteY2" fmla="*/ 0 h 3133859"/>
              <a:gd name="connsiteX3" fmla="*/ 1566174 w 2211945"/>
              <a:gd name="connsiteY3" fmla="*/ 3133859 h 3133859"/>
              <a:gd name="connsiteX4" fmla="*/ 0 w 2211945"/>
              <a:gd name="connsiteY4" fmla="*/ 3133859 h 3133859"/>
              <a:gd name="connsiteX0" fmla="*/ 0 w 2211945"/>
              <a:gd name="connsiteY0" fmla="*/ 3144617 h 3144617"/>
              <a:gd name="connsiteX1" fmla="*/ 645772 w 2211945"/>
              <a:gd name="connsiteY1" fmla="*/ 0 h 3144617"/>
              <a:gd name="connsiteX2" fmla="*/ 2211945 w 2211945"/>
              <a:gd name="connsiteY2" fmla="*/ 10758 h 3144617"/>
              <a:gd name="connsiteX3" fmla="*/ 1566174 w 2211945"/>
              <a:gd name="connsiteY3" fmla="*/ 3144617 h 3144617"/>
              <a:gd name="connsiteX4" fmla="*/ 0 w 2211945"/>
              <a:gd name="connsiteY4" fmla="*/ 3144617 h 31446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11945" h="3144617">
                <a:moveTo>
                  <a:pt x="0" y="3144617"/>
                </a:moveTo>
                <a:lnTo>
                  <a:pt x="645772" y="0"/>
                </a:lnTo>
                <a:lnTo>
                  <a:pt x="2211945" y="10758"/>
                </a:lnTo>
                <a:lnTo>
                  <a:pt x="1566174" y="3144617"/>
                </a:lnTo>
                <a:lnTo>
                  <a:pt x="0" y="3144617"/>
                </a:lnTo>
                <a:close/>
              </a:path>
            </a:pathLst>
          </a:custGeom>
          <a:solidFill>
            <a:srgbClr val="44526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latin typeface="Calibri" panose="020F0502020204030204" pitchFamily="34" charset="0"/>
            </a:endParaRPr>
          </a:p>
        </p:txBody>
      </p:sp>
      <p:cxnSp>
        <p:nvCxnSpPr>
          <p:cNvPr id="12" name="直接连接符 3">
            <a:extLst>
              <a:ext uri="{FF2B5EF4-FFF2-40B4-BE49-F238E27FC236}">
                <a16:creationId xmlns="" xmlns:a16="http://schemas.microsoft.com/office/drawing/2014/main" id="{9FB72A68-75E2-4054-83EE-7A16AF4288A3}"/>
              </a:ext>
            </a:extLst>
          </p:cNvPr>
          <p:cNvCxnSpPr/>
          <p:nvPr/>
        </p:nvCxnSpPr>
        <p:spPr>
          <a:xfrm flipH="1">
            <a:off x="8223771" y="-329759"/>
            <a:ext cx="1632181" cy="7968885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平行四边形 9">
            <a:extLst>
              <a:ext uri="{FF2B5EF4-FFF2-40B4-BE49-F238E27FC236}">
                <a16:creationId xmlns="" xmlns:a16="http://schemas.microsoft.com/office/drawing/2014/main" id="{B69BA5D0-D9F6-494C-851B-F3E211CEDA2C}"/>
              </a:ext>
            </a:extLst>
          </p:cNvPr>
          <p:cNvSpPr/>
          <p:nvPr/>
        </p:nvSpPr>
        <p:spPr>
          <a:xfrm>
            <a:off x="9242740" y="-1481886"/>
            <a:ext cx="2949260" cy="4192823"/>
          </a:xfrm>
          <a:custGeom>
            <a:avLst/>
            <a:gdLst>
              <a:gd name="connsiteX0" fmla="*/ 0 w 2088232"/>
              <a:gd name="connsiteY0" fmla="*/ 2579840 h 2579840"/>
              <a:gd name="connsiteX1" fmla="*/ 522058 w 2088232"/>
              <a:gd name="connsiteY1" fmla="*/ 0 h 2579840"/>
              <a:gd name="connsiteX2" fmla="*/ 2088232 w 2088232"/>
              <a:gd name="connsiteY2" fmla="*/ 0 h 2579840"/>
              <a:gd name="connsiteX3" fmla="*/ 1566174 w 2088232"/>
              <a:gd name="connsiteY3" fmla="*/ 2579840 h 2579840"/>
              <a:gd name="connsiteX4" fmla="*/ 0 w 2088232"/>
              <a:gd name="connsiteY4" fmla="*/ 2579840 h 2579840"/>
              <a:gd name="connsiteX0" fmla="*/ 0 w 2211945"/>
              <a:gd name="connsiteY0" fmla="*/ 3133859 h 3133859"/>
              <a:gd name="connsiteX1" fmla="*/ 522058 w 2211945"/>
              <a:gd name="connsiteY1" fmla="*/ 554019 h 3133859"/>
              <a:gd name="connsiteX2" fmla="*/ 2211945 w 2211945"/>
              <a:gd name="connsiteY2" fmla="*/ 0 h 3133859"/>
              <a:gd name="connsiteX3" fmla="*/ 1566174 w 2211945"/>
              <a:gd name="connsiteY3" fmla="*/ 3133859 h 3133859"/>
              <a:gd name="connsiteX4" fmla="*/ 0 w 2211945"/>
              <a:gd name="connsiteY4" fmla="*/ 3133859 h 3133859"/>
              <a:gd name="connsiteX0" fmla="*/ 0 w 2211945"/>
              <a:gd name="connsiteY0" fmla="*/ 3133859 h 3133859"/>
              <a:gd name="connsiteX1" fmla="*/ 618877 w 2211945"/>
              <a:gd name="connsiteY1" fmla="*/ 91440 h 3133859"/>
              <a:gd name="connsiteX2" fmla="*/ 2211945 w 2211945"/>
              <a:gd name="connsiteY2" fmla="*/ 0 h 3133859"/>
              <a:gd name="connsiteX3" fmla="*/ 1566174 w 2211945"/>
              <a:gd name="connsiteY3" fmla="*/ 3133859 h 3133859"/>
              <a:gd name="connsiteX4" fmla="*/ 0 w 2211945"/>
              <a:gd name="connsiteY4" fmla="*/ 3133859 h 3133859"/>
              <a:gd name="connsiteX0" fmla="*/ 0 w 2211945"/>
              <a:gd name="connsiteY0" fmla="*/ 3144617 h 3144617"/>
              <a:gd name="connsiteX1" fmla="*/ 645772 w 2211945"/>
              <a:gd name="connsiteY1" fmla="*/ 0 h 3144617"/>
              <a:gd name="connsiteX2" fmla="*/ 2211945 w 2211945"/>
              <a:gd name="connsiteY2" fmla="*/ 10758 h 3144617"/>
              <a:gd name="connsiteX3" fmla="*/ 1566174 w 2211945"/>
              <a:gd name="connsiteY3" fmla="*/ 3144617 h 3144617"/>
              <a:gd name="connsiteX4" fmla="*/ 0 w 2211945"/>
              <a:gd name="connsiteY4" fmla="*/ 3144617 h 31446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11945" h="3144617">
                <a:moveTo>
                  <a:pt x="0" y="3144617"/>
                </a:moveTo>
                <a:lnTo>
                  <a:pt x="645772" y="0"/>
                </a:lnTo>
                <a:lnTo>
                  <a:pt x="2211945" y="10758"/>
                </a:lnTo>
                <a:lnTo>
                  <a:pt x="1566174" y="3144617"/>
                </a:lnTo>
                <a:lnTo>
                  <a:pt x="0" y="3144617"/>
                </a:lnTo>
                <a:close/>
              </a:path>
            </a:pathLst>
          </a:cu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14" name="矩形 13">
            <a:extLst>
              <a:ext uri="{FF2B5EF4-FFF2-40B4-BE49-F238E27FC236}">
                <a16:creationId xmlns="" xmlns:a16="http://schemas.microsoft.com/office/drawing/2014/main" id="{4DAFDB37-819B-4006-A4C3-31D010D6DEAD}"/>
              </a:ext>
            </a:extLst>
          </p:cNvPr>
          <p:cNvSpPr/>
          <p:nvPr/>
        </p:nvSpPr>
        <p:spPr>
          <a:xfrm>
            <a:off x="529083" y="4168041"/>
            <a:ext cx="619276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4400" b="1" dirty="0" smtClean="0">
                <a:solidFill>
                  <a:srgbClr val="44526F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POTENTIALS</a:t>
            </a:r>
            <a:endParaRPr lang="zh-CN" altLang="en-US" sz="4400" b="1" dirty="0">
              <a:solidFill>
                <a:srgbClr val="44526F"/>
              </a:solidFill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="" xmlns:a16="http://schemas.microsoft.com/office/drawing/2014/main" id="{B5D066B3-F8F7-4AA6-B09A-D4E596301933}"/>
              </a:ext>
            </a:extLst>
          </p:cNvPr>
          <p:cNvSpPr/>
          <p:nvPr/>
        </p:nvSpPr>
        <p:spPr>
          <a:xfrm>
            <a:off x="520778" y="2743115"/>
            <a:ext cx="2771921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8800" b="1" spc="400" dirty="0" smtClean="0">
                <a:solidFill>
                  <a:srgbClr val="44526F"/>
                </a:solidFill>
                <a:latin typeface="Calibri" panose="020F0502020204030204" pitchFamily="34" charset="0"/>
                <a:ea typeface="Microsoft YaHei" charset="-122"/>
                <a:cs typeface="Microsoft YaHei" charset="-122"/>
                <a:sym typeface="+mn-lt"/>
              </a:rPr>
              <a:t>04 </a:t>
            </a:r>
            <a:endParaRPr lang="en-US" altLang="zh-CN" sz="8800" b="1" spc="400" dirty="0">
              <a:solidFill>
                <a:srgbClr val="44526F"/>
              </a:solidFill>
              <a:latin typeface="Calibri" panose="020F0502020204030204" pitchFamily="34" charset="0"/>
              <a:ea typeface="Microsoft YaHei" charset="-122"/>
              <a:cs typeface="Microsoft YaHei" charset="-122"/>
              <a:sym typeface="+mn-lt"/>
            </a:endParaRPr>
          </a:p>
          <a:p>
            <a:pPr>
              <a:defRPr/>
            </a:pPr>
            <a:endParaRPr lang="en-US" altLang="zh-CN" sz="8800" b="1" spc="400" dirty="0">
              <a:solidFill>
                <a:srgbClr val="44526F"/>
              </a:solidFill>
              <a:latin typeface="Calibri" panose="020F0502020204030204" pitchFamily="34" charset="0"/>
              <a:ea typeface="Microsoft YaHei" charset="-122"/>
              <a:cs typeface="Microsoft YaHei" charset="-122"/>
              <a:sym typeface="+mn-lt"/>
            </a:endParaRPr>
          </a:p>
          <a:p>
            <a:pPr>
              <a:defRPr/>
            </a:pPr>
            <a:endParaRPr lang="zh-CN" altLang="en-US" sz="8800" b="1" spc="400" dirty="0">
              <a:solidFill>
                <a:srgbClr val="44526F"/>
              </a:solidFill>
              <a:latin typeface="Calibri" panose="020F0502020204030204" pitchFamily="34" charset="0"/>
              <a:ea typeface="Microsoft YaHei" charset="-122"/>
              <a:cs typeface="Microsoft YaHei" charset="-122"/>
              <a:sym typeface="+mn-lt"/>
            </a:endParaRPr>
          </a:p>
        </p:txBody>
      </p:sp>
      <p:sp>
        <p:nvSpPr>
          <p:cNvPr id="3" name="Parallelogram 2"/>
          <p:cNvSpPr/>
          <p:nvPr/>
        </p:nvSpPr>
        <p:spPr>
          <a:xfrm>
            <a:off x="4238044" y="-15902"/>
            <a:ext cx="3347499" cy="4226758"/>
          </a:xfrm>
          <a:prstGeom prst="parallelogram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arallelogram 5"/>
          <p:cNvSpPr/>
          <p:nvPr/>
        </p:nvSpPr>
        <p:spPr>
          <a:xfrm>
            <a:off x="10455966" y="3392333"/>
            <a:ext cx="2177972" cy="3451324"/>
          </a:xfrm>
          <a:prstGeom prst="parallelogram">
            <a:avLst>
              <a:gd name="adj" fmla="val 3314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Parallelogram 17"/>
          <p:cNvSpPr/>
          <p:nvPr/>
        </p:nvSpPr>
        <p:spPr>
          <a:xfrm>
            <a:off x="11180857" y="-58991"/>
            <a:ext cx="2177972" cy="3451324"/>
          </a:xfrm>
          <a:prstGeom prst="parallelogram">
            <a:avLst>
              <a:gd name="adj" fmla="val 3314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Parallelogram 18"/>
          <p:cNvSpPr/>
          <p:nvPr/>
        </p:nvSpPr>
        <p:spPr>
          <a:xfrm>
            <a:off x="4740302" y="3414657"/>
            <a:ext cx="2177972" cy="3451324"/>
          </a:xfrm>
          <a:prstGeom prst="parallelogram">
            <a:avLst>
              <a:gd name="adj" fmla="val 3314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 descr="One triangle outline and two solid triangles which accent the image">
            <a:extLst>
              <a:ext uri="{FF2B5EF4-FFF2-40B4-BE49-F238E27FC236}">
                <a16:creationId xmlns:a16="http://schemas.microsoft.com/office/drawing/2014/main" xmlns="" id="{66F78661-DF1F-42BC-B794-0FB9369D0DF4}"/>
              </a:ext>
            </a:extLst>
          </p:cNvPr>
          <p:cNvGrpSpPr/>
          <p:nvPr/>
        </p:nvGrpSpPr>
        <p:grpSpPr>
          <a:xfrm>
            <a:off x="3141264" y="934372"/>
            <a:ext cx="2793412" cy="2896935"/>
            <a:chOff x="1928664" y="2925893"/>
            <a:chExt cx="2793412" cy="2896935"/>
          </a:xfrm>
        </p:grpSpPr>
        <p:sp>
          <p:nvSpPr>
            <p:cNvPr id="17" name="Isosceles Triangle 16" descr="Decorative Triangle">
              <a:extLst>
                <a:ext uri="{FF2B5EF4-FFF2-40B4-BE49-F238E27FC236}">
                  <a16:creationId xmlns:a16="http://schemas.microsoft.com/office/drawing/2014/main" xmlns="" id="{4A51CE02-BC1D-466F-AB17-2352D0A84623}"/>
                </a:ext>
              </a:extLst>
            </p:cNvPr>
            <p:cNvSpPr/>
            <p:nvPr/>
          </p:nvSpPr>
          <p:spPr>
            <a:xfrm rot="10800000">
              <a:off x="1928664" y="2925893"/>
              <a:ext cx="740512" cy="503107"/>
            </a:xfrm>
            <a:prstGeom prst="triangl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20" name="Isosceles Triangle 19" descr="Decorative Triangle">
              <a:extLst>
                <a:ext uri="{FF2B5EF4-FFF2-40B4-BE49-F238E27FC236}">
                  <a16:creationId xmlns:a16="http://schemas.microsoft.com/office/drawing/2014/main" xmlns="" id="{99859FBE-B857-43A4-9C87-4C0FFF478291}"/>
                </a:ext>
              </a:extLst>
            </p:cNvPr>
            <p:cNvSpPr/>
            <p:nvPr/>
          </p:nvSpPr>
          <p:spPr>
            <a:xfrm rot="10800000">
              <a:off x="2669176" y="3959382"/>
              <a:ext cx="1689239" cy="1147676"/>
            </a:xfrm>
            <a:prstGeom prst="triangle">
              <a:avLst/>
            </a:prstGeom>
            <a:gradFill flip="none" rotWithShape="1">
              <a:gsLst>
                <a:gs pos="0">
                  <a:schemeClr val="tx2">
                    <a:lumMod val="50000"/>
                    <a:tint val="66000"/>
                    <a:satMod val="160000"/>
                  </a:schemeClr>
                </a:gs>
                <a:gs pos="50000">
                  <a:schemeClr val="tx2">
                    <a:lumMod val="50000"/>
                    <a:tint val="44500"/>
                    <a:satMod val="160000"/>
                  </a:schemeClr>
                </a:gs>
                <a:gs pos="100000">
                  <a:schemeClr val="tx2">
                    <a:lumMod val="50000"/>
                    <a:tint val="23500"/>
                    <a:satMod val="160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21" name="Isosceles Triangle 20" descr="Decorative Triangle">
              <a:extLst>
                <a:ext uri="{FF2B5EF4-FFF2-40B4-BE49-F238E27FC236}">
                  <a16:creationId xmlns:a16="http://schemas.microsoft.com/office/drawing/2014/main" xmlns="" id="{B8377587-77F4-4DA3-A169-B66000476E93}"/>
                </a:ext>
              </a:extLst>
            </p:cNvPr>
            <p:cNvSpPr/>
            <p:nvPr/>
          </p:nvSpPr>
          <p:spPr>
            <a:xfrm>
              <a:off x="4176334" y="5452049"/>
              <a:ext cx="545742" cy="370779"/>
            </a:xfrm>
            <a:prstGeom prst="triangle">
              <a:avLst/>
            </a:prstGeom>
            <a:gradFill flip="none" rotWithShape="1">
              <a:gsLst>
                <a:gs pos="0">
                  <a:schemeClr val="tx2">
                    <a:lumMod val="50000"/>
                    <a:tint val="66000"/>
                    <a:satMod val="160000"/>
                  </a:schemeClr>
                </a:gs>
                <a:gs pos="50000">
                  <a:schemeClr val="tx2">
                    <a:lumMod val="50000"/>
                    <a:tint val="44500"/>
                    <a:satMod val="160000"/>
                  </a:schemeClr>
                </a:gs>
                <a:gs pos="100000">
                  <a:schemeClr val="tx2">
                    <a:lumMod val="50000"/>
                    <a:tint val="23500"/>
                    <a:satMod val="160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 dirty="0"/>
            </a:p>
          </p:txBody>
        </p:sp>
      </p:grpSp>
    </p:spTree>
    <p:extLst>
      <p:ext uri="{BB962C8B-B14F-4D97-AF65-F5344CB8AC3E}">
        <p14:creationId xmlns:p14="http://schemas.microsoft.com/office/powerpoint/2010/main" val="524397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4" grpId="0"/>
      <p:bldP spid="15" grpId="0"/>
    </p:bldLst>
  </p:timing>
</p:sld>
</file>

<file path=ppt/theme/theme1.xml><?xml version="1.0" encoding="utf-8"?>
<a:theme xmlns:a="http://schemas.openxmlformats.org/drawingml/2006/main" name="Office Theme">
  <a:themeElements>
    <a:clrScheme name="自定义 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79646"/>
      </a:hlink>
      <a:folHlink>
        <a:srgbClr val="F79646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467</TotalTime>
  <Words>102</Words>
  <Application>Microsoft Office PowerPoint</Application>
  <PresentationFormat>Custom</PresentationFormat>
  <Paragraphs>58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Arial</vt:lpstr>
      <vt:lpstr>Calibri</vt:lpstr>
      <vt:lpstr>Calibri Light</vt:lpstr>
      <vt:lpstr>微软雅黑 Light</vt:lpstr>
      <vt:lpstr>Cambria Math</vt:lpstr>
      <vt:lpstr>微软雅黑</vt:lpstr>
      <vt:lpstr>等线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WIN7</dc:creator>
  <cp:lastModifiedBy>HP</cp:lastModifiedBy>
  <cp:revision>100</cp:revision>
  <dcterms:created xsi:type="dcterms:W3CDTF">2017-08-18T03:02:00Z</dcterms:created>
  <dcterms:modified xsi:type="dcterms:W3CDTF">2019-05-11T14:22:45Z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2052-10.1.0.6748</vt:lpwstr>
  </property>
</Properties>
</file>